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7" r:id="rId3"/>
    <p:sldId id="308" r:id="rId4"/>
    <p:sldId id="309" r:id="rId5"/>
    <p:sldId id="300" r:id="rId6"/>
    <p:sldId id="310" r:id="rId7"/>
    <p:sldId id="304" r:id="rId8"/>
    <p:sldId id="305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10AFE8-F8C6-4CA2-8717-10C0C4F9D54E}" type="doc">
      <dgm:prSet loTypeId="urn:microsoft.com/office/officeart/2005/8/layout/pyramid1" loCatId="pyramid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BE6152E8-A7B0-429C-AE48-E84F07208D3F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Федеральный </a:t>
          </a:r>
        </a:p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уровень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E4E3CBA1-1494-454E-AC03-F3B20D0AA316}" type="parTrans" cxnId="{7EF86B42-C5C2-48A5-AD31-955E80C6D686}">
      <dgm:prSet/>
      <dgm:spPr/>
      <dgm:t>
        <a:bodyPr/>
        <a:lstStyle/>
        <a:p>
          <a:endParaRPr lang="ru-RU"/>
        </a:p>
      </dgm:t>
    </dgm:pt>
    <dgm:pt modelId="{60727CA4-0E21-4AD4-B171-539238CAA785}" type="sibTrans" cxnId="{7EF86B42-C5C2-48A5-AD31-955E80C6D686}">
      <dgm:prSet/>
      <dgm:spPr/>
      <dgm:t>
        <a:bodyPr/>
        <a:lstStyle/>
        <a:p>
          <a:endParaRPr lang="ru-RU"/>
        </a:p>
      </dgm:t>
    </dgm:pt>
    <dgm:pt modelId="{2BCEAB64-79E1-4190-90C6-94A8105E1D4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Региональный уровень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4363E265-816B-49DD-95F3-BA03AB168331}" type="parTrans" cxnId="{E4BDC416-25AF-46FD-AC12-78F3B2B85050}">
      <dgm:prSet/>
      <dgm:spPr/>
      <dgm:t>
        <a:bodyPr/>
        <a:lstStyle/>
        <a:p>
          <a:endParaRPr lang="ru-RU"/>
        </a:p>
      </dgm:t>
    </dgm:pt>
    <dgm:pt modelId="{32704981-E668-4A0A-87E7-B3E615A0D446}" type="sibTrans" cxnId="{E4BDC416-25AF-46FD-AC12-78F3B2B85050}">
      <dgm:prSet/>
      <dgm:spPr/>
      <dgm:t>
        <a:bodyPr/>
        <a:lstStyle/>
        <a:p>
          <a:endParaRPr lang="ru-RU"/>
        </a:p>
      </dgm:t>
    </dgm:pt>
    <dgm:pt modelId="{3F883D72-AB51-44A3-BB69-C25E95E42149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428F7FEF-F18C-45C5-A0FD-DCD1786E4B14}" type="parTrans" cxnId="{69E9DBBE-2A88-403E-AF1C-D510FF47D87B}">
      <dgm:prSet/>
      <dgm:spPr/>
      <dgm:t>
        <a:bodyPr/>
        <a:lstStyle/>
        <a:p>
          <a:endParaRPr lang="ru-RU"/>
        </a:p>
      </dgm:t>
    </dgm:pt>
    <dgm:pt modelId="{41BF762B-3A7A-4AA9-AF14-931268079A95}" type="sibTrans" cxnId="{69E9DBBE-2A88-403E-AF1C-D510FF47D87B}">
      <dgm:prSet/>
      <dgm:spPr/>
      <dgm:t>
        <a:bodyPr/>
        <a:lstStyle/>
        <a:p>
          <a:endParaRPr lang="ru-RU"/>
        </a:p>
      </dgm:t>
    </dgm:pt>
    <dgm:pt modelId="{7C3E26E5-8345-4B58-ADD7-8E425EA260AA}" type="pres">
      <dgm:prSet presAssocID="{4910AFE8-F8C6-4CA2-8717-10C0C4F9D5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E3F3C2-2FFE-4908-A86D-328E43B3294A}" type="pres">
      <dgm:prSet presAssocID="{BE6152E8-A7B0-429C-AE48-E84F07208D3F}" presName="Name8" presStyleCnt="0"/>
      <dgm:spPr/>
    </dgm:pt>
    <dgm:pt modelId="{41B0729E-585F-4A7E-A894-AA6DFF53CF58}" type="pres">
      <dgm:prSet presAssocID="{BE6152E8-A7B0-429C-AE48-E84F07208D3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E8AE7-164D-44BD-BE40-BDE74B4818F7}" type="pres">
      <dgm:prSet presAssocID="{BE6152E8-A7B0-429C-AE48-E84F07208D3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E913C-2543-4D0F-9CBF-BF9B2CF8E0DA}" type="pres">
      <dgm:prSet presAssocID="{2BCEAB64-79E1-4190-90C6-94A8105E1D4B}" presName="Name8" presStyleCnt="0"/>
      <dgm:spPr/>
    </dgm:pt>
    <dgm:pt modelId="{EBBA0041-A843-441C-87AB-8F637576AE6A}" type="pres">
      <dgm:prSet presAssocID="{2BCEAB64-79E1-4190-90C6-94A8105E1D4B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C2DCE-4CF1-4FE5-90E9-E7B7B569F09C}" type="pres">
      <dgm:prSet presAssocID="{2BCEAB64-79E1-4190-90C6-94A8105E1D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01B75-B313-4FD6-9404-F77707EEE284}" type="pres">
      <dgm:prSet presAssocID="{3F883D72-AB51-44A3-BB69-C25E95E42149}" presName="Name8" presStyleCnt="0"/>
      <dgm:spPr/>
    </dgm:pt>
    <dgm:pt modelId="{CC9EFA65-A778-457A-93C6-B9548DB6D4C8}" type="pres">
      <dgm:prSet presAssocID="{3F883D72-AB51-44A3-BB69-C25E95E42149}" presName="level" presStyleLbl="node1" presStyleIdx="2" presStyleCnt="3" custLinFactNeighborX="699" custLinFactNeighborY="70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5155B-A724-47C1-A128-C5DF09EE6B97}" type="pres">
      <dgm:prSet presAssocID="{3F883D72-AB51-44A3-BB69-C25E95E421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0DEEA9-DF18-4BF5-86E9-22B4E696C681}" type="presOf" srcId="{4910AFE8-F8C6-4CA2-8717-10C0C4F9D54E}" destId="{7C3E26E5-8345-4B58-ADD7-8E425EA260AA}" srcOrd="0" destOrd="0" presId="urn:microsoft.com/office/officeart/2005/8/layout/pyramid1"/>
    <dgm:cxn modelId="{E4BDC416-25AF-46FD-AC12-78F3B2B85050}" srcId="{4910AFE8-F8C6-4CA2-8717-10C0C4F9D54E}" destId="{2BCEAB64-79E1-4190-90C6-94A8105E1D4B}" srcOrd="1" destOrd="0" parTransId="{4363E265-816B-49DD-95F3-BA03AB168331}" sibTransId="{32704981-E668-4A0A-87E7-B3E615A0D446}"/>
    <dgm:cxn modelId="{CD35DDB9-C7C0-4A8E-9072-7867CC64882E}" type="presOf" srcId="{2BCEAB64-79E1-4190-90C6-94A8105E1D4B}" destId="{2B7C2DCE-4CF1-4FE5-90E9-E7B7B569F09C}" srcOrd="1" destOrd="0" presId="urn:microsoft.com/office/officeart/2005/8/layout/pyramid1"/>
    <dgm:cxn modelId="{69E9DBBE-2A88-403E-AF1C-D510FF47D87B}" srcId="{4910AFE8-F8C6-4CA2-8717-10C0C4F9D54E}" destId="{3F883D72-AB51-44A3-BB69-C25E95E42149}" srcOrd="2" destOrd="0" parTransId="{428F7FEF-F18C-45C5-A0FD-DCD1786E4B14}" sibTransId="{41BF762B-3A7A-4AA9-AF14-931268079A95}"/>
    <dgm:cxn modelId="{083D9EDD-2B24-45E5-A35B-CFE340C332B1}" type="presOf" srcId="{BE6152E8-A7B0-429C-AE48-E84F07208D3F}" destId="{41B0729E-585F-4A7E-A894-AA6DFF53CF58}" srcOrd="0" destOrd="0" presId="urn:microsoft.com/office/officeart/2005/8/layout/pyramid1"/>
    <dgm:cxn modelId="{2B607632-74A5-459C-9B32-A64B97C7ED7F}" type="presOf" srcId="{2BCEAB64-79E1-4190-90C6-94A8105E1D4B}" destId="{EBBA0041-A843-441C-87AB-8F637576AE6A}" srcOrd="0" destOrd="0" presId="urn:microsoft.com/office/officeart/2005/8/layout/pyramid1"/>
    <dgm:cxn modelId="{4B961D33-2658-491B-9AAD-E078CE7F4FAA}" type="presOf" srcId="{3F883D72-AB51-44A3-BB69-C25E95E42149}" destId="{CC9EFA65-A778-457A-93C6-B9548DB6D4C8}" srcOrd="0" destOrd="0" presId="urn:microsoft.com/office/officeart/2005/8/layout/pyramid1"/>
    <dgm:cxn modelId="{7EF86B42-C5C2-48A5-AD31-955E80C6D686}" srcId="{4910AFE8-F8C6-4CA2-8717-10C0C4F9D54E}" destId="{BE6152E8-A7B0-429C-AE48-E84F07208D3F}" srcOrd="0" destOrd="0" parTransId="{E4E3CBA1-1494-454E-AC03-F3B20D0AA316}" sibTransId="{60727CA4-0E21-4AD4-B171-539238CAA785}"/>
    <dgm:cxn modelId="{8D3CCEB8-207A-4E7F-9583-B7269B841670}" type="presOf" srcId="{3F883D72-AB51-44A3-BB69-C25E95E42149}" destId="{0705155B-A724-47C1-A128-C5DF09EE6B97}" srcOrd="1" destOrd="0" presId="urn:microsoft.com/office/officeart/2005/8/layout/pyramid1"/>
    <dgm:cxn modelId="{CE8B384F-CFE3-48DB-841A-B74490FC8475}" type="presOf" srcId="{BE6152E8-A7B0-429C-AE48-E84F07208D3F}" destId="{AE7E8AE7-164D-44BD-BE40-BDE74B4818F7}" srcOrd="1" destOrd="0" presId="urn:microsoft.com/office/officeart/2005/8/layout/pyramid1"/>
    <dgm:cxn modelId="{0A5E29BF-4388-4C71-84A3-F8DF5CF32255}" type="presParOf" srcId="{7C3E26E5-8345-4B58-ADD7-8E425EA260AA}" destId="{04E3F3C2-2FFE-4908-A86D-328E43B3294A}" srcOrd="0" destOrd="0" presId="urn:microsoft.com/office/officeart/2005/8/layout/pyramid1"/>
    <dgm:cxn modelId="{7B28276F-C44C-4000-841A-7B6FAA26355E}" type="presParOf" srcId="{04E3F3C2-2FFE-4908-A86D-328E43B3294A}" destId="{41B0729E-585F-4A7E-A894-AA6DFF53CF58}" srcOrd="0" destOrd="0" presId="urn:microsoft.com/office/officeart/2005/8/layout/pyramid1"/>
    <dgm:cxn modelId="{9BD5307C-4C90-4D15-9BFB-B5B27D4676A7}" type="presParOf" srcId="{04E3F3C2-2FFE-4908-A86D-328E43B3294A}" destId="{AE7E8AE7-164D-44BD-BE40-BDE74B4818F7}" srcOrd="1" destOrd="0" presId="urn:microsoft.com/office/officeart/2005/8/layout/pyramid1"/>
    <dgm:cxn modelId="{142EACD5-07EF-4A6C-A2BD-EFF6892AA79A}" type="presParOf" srcId="{7C3E26E5-8345-4B58-ADD7-8E425EA260AA}" destId="{189E913C-2543-4D0F-9CBF-BF9B2CF8E0DA}" srcOrd="1" destOrd="0" presId="urn:microsoft.com/office/officeart/2005/8/layout/pyramid1"/>
    <dgm:cxn modelId="{C7693FF7-6F4F-4C88-A738-31C6F376D210}" type="presParOf" srcId="{189E913C-2543-4D0F-9CBF-BF9B2CF8E0DA}" destId="{EBBA0041-A843-441C-87AB-8F637576AE6A}" srcOrd="0" destOrd="0" presId="urn:microsoft.com/office/officeart/2005/8/layout/pyramid1"/>
    <dgm:cxn modelId="{05348073-449A-4979-8923-A269E59D3929}" type="presParOf" srcId="{189E913C-2543-4D0F-9CBF-BF9B2CF8E0DA}" destId="{2B7C2DCE-4CF1-4FE5-90E9-E7B7B569F09C}" srcOrd="1" destOrd="0" presId="urn:microsoft.com/office/officeart/2005/8/layout/pyramid1"/>
    <dgm:cxn modelId="{1A04D4E9-EFCB-4663-8FE7-6C3E4FB27CF6}" type="presParOf" srcId="{7C3E26E5-8345-4B58-ADD7-8E425EA260AA}" destId="{C7701B75-B313-4FD6-9404-F77707EEE284}" srcOrd="2" destOrd="0" presId="urn:microsoft.com/office/officeart/2005/8/layout/pyramid1"/>
    <dgm:cxn modelId="{1C8C78FB-614E-4246-9AEA-A7CFBB10F75F}" type="presParOf" srcId="{C7701B75-B313-4FD6-9404-F77707EEE284}" destId="{CC9EFA65-A778-457A-93C6-B9548DB6D4C8}" srcOrd="0" destOrd="0" presId="urn:microsoft.com/office/officeart/2005/8/layout/pyramid1"/>
    <dgm:cxn modelId="{2E745AED-67E0-4633-A00F-FAC78B29B52B}" type="presParOf" srcId="{C7701B75-B313-4FD6-9404-F77707EEE284}" destId="{0705155B-A724-47C1-A128-C5DF09EE6B9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B0729E-585F-4A7E-A894-AA6DFF53CF58}">
      <dsp:nvSpPr>
        <dsp:cNvPr id="0" name=""/>
        <dsp:cNvSpPr/>
      </dsp:nvSpPr>
      <dsp:spPr>
        <a:xfrm>
          <a:off x="1776197" y="0"/>
          <a:ext cx="1776197" cy="1570690"/>
        </a:xfrm>
        <a:prstGeom prst="trapezoid">
          <a:avLst>
            <a:gd name="adj" fmla="val 56542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Федеральный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уровень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1776197" y="0"/>
        <a:ext cx="1776197" cy="1570690"/>
      </dsp:txXfrm>
    </dsp:sp>
    <dsp:sp modelId="{EBBA0041-A843-441C-87AB-8F637576AE6A}">
      <dsp:nvSpPr>
        <dsp:cNvPr id="0" name=""/>
        <dsp:cNvSpPr/>
      </dsp:nvSpPr>
      <dsp:spPr>
        <a:xfrm>
          <a:off x="888098" y="1570690"/>
          <a:ext cx="3552394" cy="1570690"/>
        </a:xfrm>
        <a:prstGeom prst="trapezoid">
          <a:avLst>
            <a:gd name="adj" fmla="val 56542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Региональный уровень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1509767" y="1570690"/>
        <a:ext cx="2309056" cy="1570690"/>
      </dsp:txXfrm>
    </dsp:sp>
    <dsp:sp modelId="{CC9EFA65-A778-457A-93C6-B9548DB6D4C8}">
      <dsp:nvSpPr>
        <dsp:cNvPr id="0" name=""/>
        <dsp:cNvSpPr/>
      </dsp:nvSpPr>
      <dsp:spPr>
        <a:xfrm>
          <a:off x="0" y="3141381"/>
          <a:ext cx="5328591" cy="1570690"/>
        </a:xfrm>
        <a:prstGeom prst="trapezoid">
          <a:avLst>
            <a:gd name="adj" fmla="val 56542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Уровень образовательной организации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>
        <a:off x="932503" y="3141381"/>
        <a:ext cx="3463584" cy="1570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95300" y="188640"/>
            <a:ext cx="8648700" cy="57606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Паспорт проекта  </a:t>
            </a:r>
            <a:br>
              <a:rPr lang="ru-RU" sz="2400" b="1" dirty="0" smtClean="0"/>
            </a:br>
            <a:r>
              <a:rPr lang="ru-RU" sz="2800" dirty="0" smtClean="0"/>
              <a:t>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Оптимизация процесса организации игрового пространства во время самостоятельной  деятельности  детей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центрах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активности»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 smtClean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33363" y="2769171"/>
            <a:ext cx="8636000" cy="10918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/>
            </a:extLst>
          </p:cNvPr>
          <p:cNvSpPr txBox="1"/>
          <p:nvPr/>
        </p:nvSpPr>
        <p:spPr>
          <a:xfrm>
            <a:off x="179512" y="908720"/>
            <a:ext cx="1941513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Общая информация </a:t>
            </a:r>
          </a:p>
        </p:txBody>
      </p:sp>
      <p:sp>
        <p:nvSpPr>
          <p:cNvPr id="8" name="Прямоугольник 7">
            <a:extLst>
              <a:ext uri="{FF2B5EF4-FFF2-40B4-BE49-F238E27FC236}"/>
            </a:extLst>
          </p:cNvPr>
          <p:cNvSpPr/>
          <p:nvPr/>
        </p:nvSpPr>
        <p:spPr>
          <a:xfrm>
            <a:off x="251520" y="4149081"/>
            <a:ext cx="8621713" cy="7920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>
          <a:xfrm>
            <a:off x="255588" y="2714625"/>
            <a:ext cx="262033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2"/>
                </a:solidFill>
              </a:rPr>
              <a:t>Обоснование выбора процесса</a:t>
            </a:r>
            <a:endParaRPr lang="ru-RU" sz="14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251520" y="3789040"/>
            <a:ext cx="1248227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2"/>
                </a:solidFill>
                <a:latin typeface="+mn-lt"/>
              </a:rPr>
              <a:t>Цели проекта</a:t>
            </a: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2267744" y="980728"/>
            <a:ext cx="663344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Наименование органа местного  самоуправления: :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Управление образования администрации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городского округа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Наименование отдела :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«Центр развития ребенка – детский сад «Золотой ключик» г. Строитель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городского округа»</a:t>
            </a:r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Границы процесса: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  создания педагогом  условий  для самостоятельной  деятельности  в  игровых центрах, до наведения порядка в центрах активности.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Дата начала  проекта: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10.06.2020 г. 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Дата окончания проекта: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23.10.2020 г. </a:t>
            </a:r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3"/>
          <p:cNvSpPr txBox="1">
            <a:spLocks noChangeArrowheads="1"/>
          </p:cNvSpPr>
          <p:nvPr/>
        </p:nvSpPr>
        <p:spPr bwMode="auto">
          <a:xfrm>
            <a:off x="467544" y="2852936"/>
            <a:ext cx="8315325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dirty="0" smtClean="0"/>
              <a:t>1.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Длительный процесс подготовки к игровой деятельности.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2. Отсутствие маркировки в центрах активности.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3. Отсутствие   алгоритмов деятельности.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4. Наличие конфликтных ситуаций за определение игрового пространства, за право играть с той или иной игрушкой.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4077072"/>
            <a:ext cx="832326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Сокращение времени по организации игрового пространства во время самостоятельной  деятельности  детей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центрах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активности</a:t>
            </a:r>
            <a:r>
              <a:rPr lang="ru-RU" sz="1400" b="1" dirty="0" smtClean="0"/>
              <a:t> </a:t>
            </a:r>
            <a:r>
              <a:rPr lang="ru-RU" sz="1400" b="1" dirty="0" smtClean="0"/>
              <a:t>с  65мин до 55 мин; </a:t>
            </a:r>
            <a:endParaRPr lang="ru-RU" sz="1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 smtClean="0">
              <a:solidFill>
                <a:srgbClr val="00206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/>
            </a:extLst>
          </p:cNvPr>
          <p:cNvSpPr/>
          <p:nvPr/>
        </p:nvSpPr>
        <p:spPr>
          <a:xfrm>
            <a:off x="251520" y="5301208"/>
            <a:ext cx="8621713" cy="10527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endParaRPr lang="ru-RU" sz="1400" dirty="0" smtClean="0">
              <a:solidFill>
                <a:srgbClr val="002060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 smtClean="0">
              <a:solidFill>
                <a:srgbClr val="002060"/>
              </a:solidFill>
            </a:endParaRPr>
          </a:p>
          <a:p>
            <a:pPr lvl="0"/>
            <a:r>
              <a:rPr lang="ru-RU" sz="1400" dirty="0" smtClean="0"/>
              <a:t>1.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Сокращение времени на организацию игровой деятельности (с 10 – 15 мин до 3 – 4 мин.)  и на наведение порядка после игры  (с 12 – 13 мин. до 3-5 мин.).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Увеличение времени непосредственно игровой деятельности ( с 20 – 30 мин. до 34 – 44 мин.)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 систематизируют материал, объединяют его по общим признакам, находят  способы решения конфликтных ситуаций, выполняют правила поведения в общественном месте.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TextBox 16">
            <a:extLst>
              <a:ext uri="{FF2B5EF4-FFF2-40B4-BE49-F238E27FC236}"/>
            </a:extLst>
          </p:cNvPr>
          <p:cNvSpPr txBox="1"/>
          <p:nvPr/>
        </p:nvSpPr>
        <p:spPr>
          <a:xfrm>
            <a:off x="251520" y="4941168"/>
            <a:ext cx="15199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Эффекты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9970" y="5971928"/>
            <a:ext cx="8323263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2060"/>
                </a:solidFill>
                <a:latin typeface="+mn-lt"/>
              </a:rPr>
              <a:t>                 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350" y="1268760"/>
            <a:ext cx="187007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Фотография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 dirty="0"/>
          </a:p>
        </p:txBody>
      </p:sp>
      <p:pic>
        <p:nvPicPr>
          <p:cNvPr id="22529" name="Picture 1" descr="D:\Мои документы\3. ФОТОГРАФИИ\Педсовет 22.01.2019 г\DSC_89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1944433" cy="12878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0184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41300" y="1273175"/>
            <a:ext cx="8637588" cy="244385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TextBox 31">
            <a:extLst>
              <a:ext uri="{FF2B5EF4-FFF2-40B4-BE49-F238E27FC236}"/>
            </a:extLst>
          </p:cNvPr>
          <p:cNvSpPr txBox="1"/>
          <p:nvPr/>
        </p:nvSpPr>
        <p:spPr>
          <a:xfrm>
            <a:off x="467544" y="1268760"/>
            <a:ext cx="1644650" cy="52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Руководство проектом</a:t>
            </a:r>
          </a:p>
        </p:txBody>
      </p:sp>
      <p:sp>
        <p:nvSpPr>
          <p:cNvPr id="39" name="TextBox 38">
            <a:extLst>
              <a:ext uri="{FF2B5EF4-FFF2-40B4-BE49-F238E27FC236}"/>
            </a:extLst>
          </p:cNvPr>
          <p:cNvSpPr txBox="1"/>
          <p:nvPr/>
        </p:nvSpPr>
        <p:spPr>
          <a:xfrm>
            <a:off x="539552" y="4005064"/>
            <a:ext cx="2189162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Рабочая группа проекта</a:t>
            </a:r>
          </a:p>
        </p:txBody>
      </p:sp>
      <p:sp>
        <p:nvSpPr>
          <p:cNvPr id="68616" name="Заголовок 2"/>
          <p:cNvSpPr>
            <a:spLocks noGrp="1"/>
          </p:cNvSpPr>
          <p:nvPr>
            <p:ph type="title"/>
          </p:nvPr>
        </p:nvSpPr>
        <p:spPr>
          <a:xfrm>
            <a:off x="244475" y="332656"/>
            <a:ext cx="8648700" cy="4397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 проекта </a:t>
            </a:r>
          </a:p>
        </p:txBody>
      </p:sp>
      <p:sp>
        <p:nvSpPr>
          <p:cNvPr id="19" name="Rectangle 53"/>
          <p:cNvSpPr txBox="1">
            <a:spLocks noChangeArrowheads="1"/>
          </p:cNvSpPr>
          <p:nvPr/>
        </p:nvSpPr>
        <p:spPr bwMode="auto">
          <a:xfrm>
            <a:off x="2267744" y="3429000"/>
            <a:ext cx="2017264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Воробьева  Т.А., заведующий</a:t>
            </a: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0" name="Rectangle 165"/>
          <p:cNvSpPr txBox="1">
            <a:spLocks noChangeArrowheads="1"/>
          </p:cNvSpPr>
          <p:nvPr/>
        </p:nvSpPr>
        <p:spPr bwMode="auto">
          <a:xfrm>
            <a:off x="2195736" y="1340768"/>
            <a:ext cx="1538288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587" lvl="1" indent="0" algn="ctr">
              <a:buClr>
                <a:srgbClr val="002960"/>
              </a:buClr>
              <a:buSzPct val="125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Заказчик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1" name="Rectangle 53"/>
          <p:cNvSpPr txBox="1">
            <a:spLocks noChangeArrowheads="1"/>
          </p:cNvSpPr>
          <p:nvPr/>
        </p:nvSpPr>
        <p:spPr bwMode="auto">
          <a:xfrm>
            <a:off x="5004048" y="3429000"/>
            <a:ext cx="2362002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Никулина О.Н., старший воспитатель</a:t>
            </a:r>
          </a:p>
        </p:txBody>
      </p:sp>
      <p:sp>
        <p:nvSpPr>
          <p:cNvPr id="22" name="Rectangle 165"/>
          <p:cNvSpPr txBox="1">
            <a:spLocks noChangeArrowheads="1"/>
          </p:cNvSpPr>
          <p:nvPr/>
        </p:nvSpPr>
        <p:spPr bwMode="auto">
          <a:xfrm>
            <a:off x="4716016" y="1340768"/>
            <a:ext cx="2155825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9125" lvl="4" indent="0">
              <a:buClr>
                <a:srgbClr val="002960"/>
              </a:buClr>
              <a:buSzPct val="89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Руководитель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8" name="Rectangle 53"/>
          <p:cNvSpPr txBox="1">
            <a:spLocks noChangeArrowheads="1"/>
          </p:cNvSpPr>
          <p:nvPr/>
        </p:nvSpPr>
        <p:spPr bwMode="auto">
          <a:xfrm>
            <a:off x="395536" y="6237312"/>
            <a:ext cx="2664296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Зотова  М.А.,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ответственный за ведение сайта</a:t>
            </a:r>
            <a:endParaRPr lang="ru-RU" altLang="ru-RU" sz="1000" b="1" kern="0" dirty="0">
              <a:solidFill>
                <a:srgbClr val="00295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37624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b="1" smtClean="0">
                <a:solidFill>
                  <a:schemeClr val="tx1"/>
                </a:solidFill>
              </a:rPr>
              <a:pPr/>
              <a:t>2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6" name="Rectangle 53"/>
          <p:cNvSpPr txBox="1">
            <a:spLocks noChangeArrowheads="1"/>
          </p:cNvSpPr>
          <p:nvPr/>
        </p:nvSpPr>
        <p:spPr bwMode="auto">
          <a:xfrm>
            <a:off x="3419872" y="5949280"/>
            <a:ext cx="252028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err="1" smtClean="0">
                <a:solidFill>
                  <a:srgbClr val="00295C"/>
                </a:solidFill>
              </a:rPr>
              <a:t>Шепелева</a:t>
            </a:r>
            <a:r>
              <a:rPr lang="ru-RU" altLang="ru-RU" sz="1000" b="1" kern="0" dirty="0" smtClean="0">
                <a:solidFill>
                  <a:srgbClr val="00295C"/>
                </a:solidFill>
              </a:rPr>
              <a:t> О.Г., 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педагог - психолог</a:t>
            </a:r>
            <a:endParaRPr lang="ru-RU" altLang="ru-RU" sz="1000" b="1" kern="0" dirty="0">
              <a:solidFill>
                <a:srgbClr val="00295C"/>
              </a:solidFill>
            </a:endParaRP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pic>
        <p:nvPicPr>
          <p:cNvPr id="18433" name="Picture 1" descr="D:\Мои документы\3. ФОТОГРАФИИ\Архив фото сотрудников\ксюша 4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556792"/>
            <a:ext cx="1152128" cy="1817085"/>
          </a:xfrm>
          <a:prstGeom prst="rect">
            <a:avLst/>
          </a:prstGeom>
          <a:noFill/>
        </p:spPr>
      </p:pic>
      <p:pic>
        <p:nvPicPr>
          <p:cNvPr id="18434" name="Picture 2" descr="D:\Мои документы\3. ФОТОГРАФИИ\Архив фото сотрудников\зот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293096"/>
            <a:ext cx="1346659" cy="1913581"/>
          </a:xfrm>
          <a:prstGeom prst="rect">
            <a:avLst/>
          </a:prstGeom>
          <a:noFill/>
        </p:spPr>
      </p:pic>
      <p:pic>
        <p:nvPicPr>
          <p:cNvPr id="18435" name="Picture 3" descr="D:\Мои документы\3. ФОТОГРАФИИ\Архив фото сотрудников\Ксюша 001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149080"/>
            <a:ext cx="1296144" cy="1668283"/>
          </a:xfrm>
          <a:prstGeom prst="rect">
            <a:avLst/>
          </a:prstGeom>
          <a:noFill/>
        </p:spPr>
      </p:pic>
      <p:sp>
        <p:nvSpPr>
          <p:cNvPr id="28" name="Rectangle 53"/>
          <p:cNvSpPr txBox="1">
            <a:spLocks noChangeArrowheads="1"/>
          </p:cNvSpPr>
          <p:nvPr/>
        </p:nvSpPr>
        <p:spPr bwMode="auto">
          <a:xfrm>
            <a:off x="6228184" y="6093296"/>
            <a:ext cx="252028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Рябоконь Е.А. ,</a:t>
            </a:r>
          </a:p>
          <a:p>
            <a:pPr algn="ctr">
              <a:buClr>
                <a:srgbClr val="002960"/>
              </a:buClr>
              <a:defRPr/>
            </a:pPr>
            <a:r>
              <a:rPr lang="ru-RU" altLang="ru-RU" sz="1000" b="1" kern="0" dirty="0" smtClean="0">
                <a:solidFill>
                  <a:srgbClr val="00295C"/>
                </a:solidFill>
              </a:rPr>
              <a:t>воспитатель</a:t>
            </a:r>
            <a:endParaRPr lang="ru-RU" altLang="ru-RU" sz="1000" b="1" kern="0" dirty="0">
              <a:solidFill>
                <a:srgbClr val="00295C"/>
              </a:solidFill>
            </a:endParaRP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pic>
        <p:nvPicPr>
          <p:cNvPr id="18436" name="Picture 4" descr="D:\Мои документы\3. ФОТОГРАФИИ\фасад детского сада\20180614_141050 - копия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988840"/>
            <a:ext cx="1584176" cy="1155190"/>
          </a:xfrm>
          <a:prstGeom prst="rect">
            <a:avLst/>
          </a:prstGeom>
          <a:noFill/>
        </p:spPr>
      </p:pic>
      <p:pic>
        <p:nvPicPr>
          <p:cNvPr id="19457" name="Picture 1" descr="D:\Мои документы\Desktop\Воробьева Т.А.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1556792"/>
            <a:ext cx="1224136" cy="1799416"/>
          </a:xfrm>
          <a:prstGeom prst="rect">
            <a:avLst/>
          </a:prstGeom>
          <a:noFill/>
        </p:spPr>
      </p:pic>
      <p:pic>
        <p:nvPicPr>
          <p:cNvPr id="25" name="Рисунок 24" descr="D:\Мои документы\Downloads\Рябоконь Е.А.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4005064"/>
            <a:ext cx="129614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9545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3428992" y="1782753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148064" y="1700808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692275" y="1782754"/>
            <a:ext cx="503238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79512" y="1772816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838200"/>
          </a:xfrm>
        </p:spPr>
        <p:txBody>
          <a:bodyPr>
            <a:normAutofit fontScale="90000"/>
          </a:bodyPr>
          <a:lstStyle/>
          <a:p>
            <a:pPr>
              <a:tabLst>
                <a:tab pos="630238" algn="l"/>
              </a:tabLst>
            </a:pPr>
            <a:r>
              <a:rPr lang="en-US" sz="1600" dirty="0" smtClean="0">
                <a:solidFill>
                  <a:schemeClr val="accent1"/>
                </a:solidFill>
                <a:latin typeface="Franklin Gothic Medium" pitchFamily="34" charset="0"/>
              </a:rPr>
              <a:t/>
            </a:r>
            <a:br>
              <a:rPr lang="en-US" sz="1600" dirty="0" smtClean="0">
                <a:solidFill>
                  <a:schemeClr val="accent1"/>
                </a:solidFill>
                <a:latin typeface="Franklin Gothic Medium" pitchFamily="34" charset="0"/>
              </a:rPr>
            </a:br>
            <a:r>
              <a:rPr lang="ru-RU" sz="1600" b="1" dirty="0" smtClean="0">
                <a:solidFill>
                  <a:schemeClr val="accent1"/>
                </a:solidFill>
                <a:latin typeface="Franklin Gothic Medium" pitchFamily="34" charset="0"/>
              </a:rPr>
              <a:t>Карта текущего состояния процесса</a:t>
            </a:r>
            <a: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</a:br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Оптимизация процесса организации игрового пространства во время самостоятельной  деятельности  детей в центре активности» </a:t>
            </a:r>
            <a:r>
              <a:rPr lang="ru-RU" sz="1600" b="1" dirty="0" smtClean="0">
                <a:solidFill>
                  <a:srgbClr val="0070C0"/>
                </a:solidFill>
                <a:latin typeface="Franklin Gothic Medium" pitchFamily="34" charset="0"/>
              </a:rPr>
              <a:t/>
            </a:r>
            <a:br>
              <a:rPr lang="ru-RU" sz="1600" b="1" dirty="0" smtClean="0">
                <a:solidFill>
                  <a:srgbClr val="0070C0"/>
                </a:solidFill>
                <a:latin typeface="Franklin Gothic Medium" pitchFamily="34" charset="0"/>
              </a:rPr>
            </a:br>
            <a:endParaRPr lang="ru-RU" sz="1600" b="1" dirty="0" smtClean="0">
              <a:solidFill>
                <a:srgbClr val="0070C0"/>
              </a:solidFill>
              <a:latin typeface="Franklin Gothic Medium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204864"/>
            <a:ext cx="1439862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Воспитатель</a:t>
            </a:r>
            <a:endParaRPr lang="ru-RU" sz="1100" b="1" strike="sngStrik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Создание педагогом условий для самостоятельной деятельности в игровых центрах</a:t>
            </a:r>
            <a:endParaRPr lang="ru-RU" sz="1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ru-RU" sz="7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rgbClr val="00B050"/>
                </a:solidFill>
              </a:rPr>
              <a:t>(1 - 2 мин.) </a:t>
            </a:r>
            <a:endParaRPr lang="ru-RU" sz="800" b="1" dirty="0">
              <a:solidFill>
                <a:srgbClr val="00B050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23528" y="3140968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051720" y="2204864"/>
            <a:ext cx="1439863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Дети</a:t>
            </a:r>
          </a:p>
          <a:p>
            <a:pPr algn="ctr">
              <a:defRPr/>
            </a:pPr>
            <a:endParaRPr lang="ru-RU" sz="11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 детьми игр и зон для организации игровой деятельности</a:t>
            </a: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(10 - 15 мин.) </a:t>
            </a:r>
            <a:endParaRPr lang="ru-RU" sz="900" b="1" dirty="0">
              <a:solidFill>
                <a:srgbClr val="00B050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3491880" y="2636912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051720" y="3068960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779912" y="2060848"/>
            <a:ext cx="1441450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Дети</a:t>
            </a:r>
          </a:p>
          <a:p>
            <a:pPr algn="ctr">
              <a:defRPr/>
            </a:pPr>
            <a:endParaRPr lang="ru-RU" sz="800" dirty="0" smtClean="0"/>
          </a:p>
          <a:p>
            <a:pPr algn="ctr">
              <a:defRPr/>
            </a:pPr>
            <a:endParaRPr lang="ru-RU" sz="1000" dirty="0" smtClean="0"/>
          </a:p>
          <a:p>
            <a:pPr algn="ctr">
              <a:defRPr/>
            </a:pPr>
            <a:r>
              <a:rPr lang="ru-RU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Непосредственно игровая деятельность </a:t>
            </a: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(20-30 мин.) </a:t>
            </a:r>
            <a:endParaRPr lang="ru-RU" sz="900" b="1" dirty="0">
              <a:solidFill>
                <a:srgbClr val="00B050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220072" y="2708920"/>
            <a:ext cx="352431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779912" y="306896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580112" y="1988840"/>
            <a:ext cx="1928826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Воспитатель </a:t>
            </a:r>
            <a:endParaRPr lang="ru-RU" sz="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500" b="1" dirty="0" smtClean="0"/>
          </a:p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Просьба воспитателя о наведении порядка в игровых зонах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(2 -3  мин.) </a:t>
            </a:r>
            <a:endParaRPr lang="ru-RU" sz="900" b="1" dirty="0">
              <a:solidFill>
                <a:srgbClr val="00B050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6372770" y="3356422"/>
            <a:ext cx="357190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580112" y="2996952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971600" y="3789040"/>
            <a:ext cx="3286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rgbClr val="C00000"/>
                </a:solidFill>
                <a:latin typeface="+mn-lt"/>
                <a:cs typeface="Arial" charset="0"/>
              </a:rPr>
              <a:t>ВПП (время протекания процесса) </a:t>
            </a:r>
            <a:r>
              <a:rPr lang="ru-RU" sz="1200" b="1" dirty="0" smtClean="0">
                <a:solidFill>
                  <a:srgbClr val="C00000"/>
                </a:solidFill>
                <a:latin typeface="+mn-lt"/>
                <a:cs typeface="Arial" charset="0"/>
              </a:rPr>
              <a:t>43 – 65 мин.</a:t>
            </a:r>
            <a:endParaRPr lang="ru-RU" sz="12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04248" y="3284984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012160" y="3645024"/>
            <a:ext cx="1285884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Дети </a:t>
            </a:r>
            <a:endParaRPr lang="ru-RU" sz="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800" b="1" dirty="0" smtClean="0"/>
          </a:p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Наведение порядка в центрах активности</a:t>
            </a:r>
            <a:endParaRPr lang="ru-RU" sz="11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 (10 – 15 мин.)</a:t>
            </a:r>
            <a:endParaRPr lang="ru-RU" sz="900" b="1" dirty="0">
              <a:solidFill>
                <a:srgbClr val="00B05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6012160" y="3933056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715150"/>
            <a:ext cx="347662" cy="285750"/>
          </a:xfrm>
        </p:spPr>
        <p:txBody>
          <a:bodyPr/>
          <a:lstStyle/>
          <a:p>
            <a:pPr algn="ctr">
              <a:defRPr/>
            </a:pPr>
            <a:fld id="{F4FBE110-AE23-447E-BC5E-ACA3261C4DB1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7504" y="4941168"/>
            <a:ext cx="6572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1. Длительный процесс подготовки к игровой деятельности.</a:t>
            </a:r>
          </a:p>
          <a:p>
            <a:r>
              <a:rPr lang="ru-RU" sz="1200" dirty="0" smtClean="0"/>
              <a:t>2. Отсутствие маркировки в центрах активности.</a:t>
            </a:r>
          </a:p>
          <a:p>
            <a:r>
              <a:rPr lang="ru-RU" sz="1200" dirty="0" smtClean="0"/>
              <a:t>3. Отсутствие   алгоритмов деятельности.</a:t>
            </a:r>
          </a:p>
          <a:p>
            <a:r>
              <a:rPr lang="ru-RU" sz="1200" dirty="0" smtClean="0"/>
              <a:t>4. Наличие конфликтных ситуаций за определение игрового пространства.</a:t>
            </a: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5. Длительный процесс наведения порядка в центрах активности.</a:t>
            </a: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6. Наличие конфликтных ситуаций за выбор игр, игрушек.</a:t>
            </a:r>
          </a:p>
          <a:p>
            <a:endParaRPr lang="ru-RU" sz="1200" dirty="0"/>
          </a:p>
        </p:txBody>
      </p:sp>
      <p:sp>
        <p:nvSpPr>
          <p:cNvPr id="104" name="Пятно 1 103"/>
          <p:cNvSpPr/>
          <p:nvPr/>
        </p:nvSpPr>
        <p:spPr>
          <a:xfrm>
            <a:off x="3995936" y="1700808"/>
            <a:ext cx="439764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4</a:t>
            </a:r>
            <a:endParaRPr lang="ru-RU" sz="1100" b="1" dirty="0">
              <a:solidFill>
                <a:schemeClr val="bg1"/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323528" y="2492896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2051720" y="2492896"/>
            <a:ext cx="136785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779912" y="234888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5580112" y="2276872"/>
            <a:ext cx="186849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6012160" y="4653136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ятно 1 13"/>
          <p:cNvSpPr/>
          <p:nvPr/>
        </p:nvSpPr>
        <p:spPr>
          <a:xfrm>
            <a:off x="1619672" y="1412776"/>
            <a:ext cx="500066" cy="506411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763688" y="2636912"/>
            <a:ext cx="309544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07504" y="2204864"/>
            <a:ext cx="214282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ВХОД</a:t>
            </a:r>
            <a:endParaRPr lang="ru-RU" b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7380312" y="4293096"/>
            <a:ext cx="288032" cy="151216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ВЫХОД</a:t>
            </a:r>
            <a:endParaRPr lang="ru-RU" b="1" dirty="0"/>
          </a:p>
        </p:txBody>
      </p:sp>
      <p:sp>
        <p:nvSpPr>
          <p:cNvPr id="55" name="Пятно 1 54"/>
          <p:cNvSpPr/>
          <p:nvPr/>
        </p:nvSpPr>
        <p:spPr>
          <a:xfrm>
            <a:off x="2555776" y="1700808"/>
            <a:ext cx="642942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2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56" name="Пятно 1 55"/>
          <p:cNvSpPr/>
          <p:nvPr/>
        </p:nvSpPr>
        <p:spPr>
          <a:xfrm>
            <a:off x="3131840" y="1772816"/>
            <a:ext cx="439764" cy="500066"/>
          </a:xfrm>
          <a:prstGeom prst="irregularSeal1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3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47" name="Пятно 1 46"/>
          <p:cNvSpPr/>
          <p:nvPr/>
        </p:nvSpPr>
        <p:spPr>
          <a:xfrm>
            <a:off x="7308304" y="3212976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8" name="Пятно 1 37"/>
          <p:cNvSpPr/>
          <p:nvPr/>
        </p:nvSpPr>
        <p:spPr>
          <a:xfrm>
            <a:off x="2771800" y="1268760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686800" cy="550863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Пирамида проблем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0B9B24B0-89E8-4502-86ED-BC2F7D391267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214282" y="1428736"/>
          <a:ext cx="5328592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ятно 1 9"/>
          <p:cNvSpPr/>
          <p:nvPr/>
        </p:nvSpPr>
        <p:spPr>
          <a:xfrm>
            <a:off x="539552" y="5445224"/>
            <a:ext cx="642942" cy="642943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1259632" y="5445224"/>
            <a:ext cx="642942" cy="714380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bg1"/>
                </a:solidFill>
              </a:rPr>
              <a:t>2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1979712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Пятно 1 12"/>
          <p:cNvSpPr/>
          <p:nvPr/>
        </p:nvSpPr>
        <p:spPr>
          <a:xfrm>
            <a:off x="2771800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29058" y="3929066"/>
            <a:ext cx="1785950" cy="357190"/>
          </a:xfrm>
          <a:prstGeom prst="roundRect">
            <a:avLst/>
          </a:prstGeom>
          <a:solidFill>
            <a:schemeClr val="bg2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357554" y="2500306"/>
            <a:ext cx="1785950" cy="357189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Не выявлены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69786" y="4725144"/>
            <a:ext cx="40742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1. Длительный процесс подготовки к игровой деятельности.</a:t>
            </a:r>
          </a:p>
          <a:p>
            <a:r>
              <a:rPr lang="ru-RU" sz="1200" dirty="0" smtClean="0"/>
              <a:t>2. Отсутствие маркировки в центрах активности.</a:t>
            </a:r>
          </a:p>
          <a:p>
            <a:r>
              <a:rPr lang="ru-RU" sz="1200" dirty="0" smtClean="0"/>
              <a:t>3. Отсутствие   алгоритмов деятельности.</a:t>
            </a:r>
          </a:p>
          <a:p>
            <a:r>
              <a:rPr lang="ru-RU" sz="1200" dirty="0" smtClean="0"/>
              <a:t>4. Наличие конфликтных ситуаций за определение игрового пространства.</a:t>
            </a:r>
          </a:p>
          <a:p>
            <a:r>
              <a:rPr lang="ru-RU" sz="1200" dirty="0" smtClean="0"/>
              <a:t>5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. Длительный процесс наведения порядка в центрах активности</a:t>
            </a: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6. Наличие конфликтных ситуаций за выбор игр, игрушек.</a:t>
            </a:r>
          </a:p>
          <a:p>
            <a:endParaRPr lang="ru-RU" sz="1200" dirty="0" smtClean="0"/>
          </a:p>
        </p:txBody>
      </p:sp>
      <p:sp>
        <p:nvSpPr>
          <p:cNvPr id="27" name="Пятно 1 26"/>
          <p:cNvSpPr/>
          <p:nvPr/>
        </p:nvSpPr>
        <p:spPr>
          <a:xfrm>
            <a:off x="3563888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7" name="Пятно 1 16"/>
          <p:cNvSpPr/>
          <p:nvPr/>
        </p:nvSpPr>
        <p:spPr>
          <a:xfrm>
            <a:off x="4355976" y="5445224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643938" y="6429375"/>
            <a:ext cx="450850" cy="2857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fld id="{F6EFED9C-3036-4EBC-806E-ED89E0143B16}" type="slidenum">
              <a:rPr lang="ru-RU" altLang="ru-RU" b="1" smtClean="0">
                <a:solidFill>
                  <a:srgbClr val="23263C"/>
                </a:solidFill>
                <a:latin typeface="Franklin Gothic Book" pitchFamily="34" charset="0"/>
              </a:rPr>
              <a:pPr algn="ctr"/>
              <a:t>5</a:t>
            </a:fld>
            <a:endParaRPr lang="ru-RU" altLang="ru-RU" b="1">
              <a:solidFill>
                <a:srgbClr val="23263C"/>
              </a:solidFill>
              <a:latin typeface="Franklin Gothic Boo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3838" y="332656"/>
            <a:ext cx="8686800" cy="84717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1" dirty="0"/>
              <a:t>Анализ проблем процесса </a:t>
            </a:r>
            <a:r>
              <a:rPr lang="ru-RU" sz="2000" b="1" dirty="0" smtClean="0">
                <a:solidFill>
                  <a:srgbClr val="C00000"/>
                </a:solidFill>
              </a:rPr>
              <a:t/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Оптимизация процесса организации игрового пространства во время самостоятельной  деятельности  детей в центре активности» </a:t>
            </a:r>
            <a:endParaRPr lang="ru-RU" sz="2000" b="1" dirty="0"/>
          </a:p>
        </p:txBody>
      </p:sp>
      <p:sp>
        <p:nvSpPr>
          <p:cNvPr id="25605" name="Text Box 14"/>
          <p:cNvSpPr txBox="1">
            <a:spLocks noChangeArrowheads="1"/>
          </p:cNvSpPr>
          <p:nvPr/>
        </p:nvSpPr>
        <p:spPr bwMode="auto">
          <a:xfrm>
            <a:off x="6875463" y="1355774"/>
            <a:ext cx="2268537" cy="4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chemeClr val="tx2"/>
                </a:solidFill>
              </a:rPr>
              <a:t>Экономия  времени, мин.</a:t>
            </a:r>
          </a:p>
        </p:txBody>
      </p:sp>
      <p:sp>
        <p:nvSpPr>
          <p:cNvPr id="25606" name="Text Box 14"/>
          <p:cNvSpPr txBox="1">
            <a:spLocks noChangeArrowheads="1"/>
          </p:cNvSpPr>
          <p:nvPr/>
        </p:nvSpPr>
        <p:spPr bwMode="auto">
          <a:xfrm>
            <a:off x="881063" y="1427211"/>
            <a:ext cx="1674812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Проблема</a:t>
            </a:r>
          </a:p>
        </p:txBody>
      </p:sp>
      <p:sp>
        <p:nvSpPr>
          <p:cNvPr id="25607" name="Text Box 14"/>
          <p:cNvSpPr txBox="1">
            <a:spLocks noChangeArrowheads="1"/>
          </p:cNvSpPr>
          <p:nvPr/>
        </p:nvSpPr>
        <p:spPr bwMode="auto">
          <a:xfrm>
            <a:off x="4418013" y="1424036"/>
            <a:ext cx="159385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1080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tx2"/>
                </a:solidFill>
              </a:rPr>
              <a:t>Решение</a:t>
            </a:r>
          </a:p>
        </p:txBody>
      </p:sp>
      <p:sp>
        <p:nvSpPr>
          <p:cNvPr id="25608" name="TextBox 41"/>
          <p:cNvSpPr txBox="1">
            <a:spLocks noChangeArrowheads="1"/>
          </p:cNvSpPr>
          <p:nvPr/>
        </p:nvSpPr>
        <p:spPr bwMode="auto">
          <a:xfrm>
            <a:off x="22671" y="1872151"/>
            <a:ext cx="3657600" cy="611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Длительный процесс подготовки к игровой деятельности.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1200" b="1" dirty="0">
              <a:solidFill>
                <a:schemeClr val="tx2"/>
              </a:solidFill>
            </a:endParaRPr>
          </a:p>
        </p:txBody>
      </p:sp>
      <p:sp>
        <p:nvSpPr>
          <p:cNvPr id="25609" name="TextBox 41"/>
          <p:cNvSpPr txBox="1">
            <a:spLocks noChangeArrowheads="1"/>
          </p:cNvSpPr>
          <p:nvPr/>
        </p:nvSpPr>
        <p:spPr bwMode="auto">
          <a:xfrm>
            <a:off x="3643306" y="1857364"/>
            <a:ext cx="3111953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Созданы маркировки и алгоритмы деятельности </a:t>
            </a:r>
            <a:endParaRPr lang="ru-RU" sz="1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defRPr/>
            </a:pPr>
            <a:r>
              <a:rPr lang="ru-RU" sz="1200" dirty="0" smtClean="0">
                <a:solidFill>
                  <a:srgbClr val="00B050"/>
                </a:solidFill>
              </a:rPr>
              <a:t> 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8396" y="1844824"/>
            <a:ext cx="8905875" cy="698500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dirty="0"/>
          </a:p>
        </p:txBody>
      </p:sp>
      <p:sp>
        <p:nvSpPr>
          <p:cNvPr id="39" name="Стрелка: вправо 3"/>
          <p:cNvSpPr/>
          <p:nvPr/>
        </p:nvSpPr>
        <p:spPr>
          <a:xfrm>
            <a:off x="2915816" y="206084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0" name="Стрелка: вправо 3"/>
          <p:cNvSpPr/>
          <p:nvPr/>
        </p:nvSpPr>
        <p:spPr>
          <a:xfrm>
            <a:off x="6804248" y="2060848"/>
            <a:ext cx="485105" cy="205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14" name="TextBox 41"/>
          <p:cNvSpPr txBox="1">
            <a:spLocks noChangeArrowheads="1"/>
          </p:cNvSpPr>
          <p:nvPr/>
        </p:nvSpPr>
        <p:spPr bwMode="auto">
          <a:xfrm>
            <a:off x="202059" y="2631024"/>
            <a:ext cx="3168650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Отсутствие маркировки в центрах активности.</a:t>
            </a:r>
          </a:p>
          <a:p>
            <a:pPr lvl="0" algn="ctr">
              <a:defRPr/>
            </a:pPr>
            <a:endParaRPr lang="ru-RU" sz="1200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5615" name="TextBox 41"/>
          <p:cNvSpPr txBox="1">
            <a:spLocks noChangeArrowheads="1"/>
          </p:cNvSpPr>
          <p:nvPr/>
        </p:nvSpPr>
        <p:spPr bwMode="auto">
          <a:xfrm>
            <a:off x="3707904" y="2733721"/>
            <a:ext cx="3384376" cy="43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>
              <a:defRPr/>
            </a:pPr>
            <a:r>
              <a:rPr lang="ru-RU" altLang="ru-RU" sz="1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Созданы маркировки  для быстрого нахождения нужных игр</a:t>
            </a:r>
          </a:p>
        </p:txBody>
      </p:sp>
      <p:sp>
        <p:nvSpPr>
          <p:cNvPr id="25616" name="TextBox 41"/>
          <p:cNvSpPr txBox="1">
            <a:spLocks noChangeArrowheads="1"/>
          </p:cNvSpPr>
          <p:nvPr/>
        </p:nvSpPr>
        <p:spPr bwMode="auto">
          <a:xfrm>
            <a:off x="8028384" y="1854940"/>
            <a:ext cx="829568" cy="2212017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ru-RU" altLang="ru-RU" sz="36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ru-RU" altLang="ru-RU" sz="36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sz="3600" b="1" dirty="0" smtClean="0">
                <a:solidFill>
                  <a:srgbClr val="FF0000"/>
                </a:solidFill>
              </a:rPr>
              <a:t>11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36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chemeClr val="tx2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08396" y="2660799"/>
            <a:ext cx="8905875" cy="600075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47" name="Стрелка: вправо 3"/>
          <p:cNvSpPr/>
          <p:nvPr/>
        </p:nvSpPr>
        <p:spPr>
          <a:xfrm>
            <a:off x="3131840" y="2780928"/>
            <a:ext cx="404415" cy="241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Стрелка: вправо 3"/>
          <p:cNvSpPr/>
          <p:nvPr/>
        </p:nvSpPr>
        <p:spPr>
          <a:xfrm>
            <a:off x="7380312" y="2780928"/>
            <a:ext cx="46265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20" name="TextBox 41"/>
          <p:cNvSpPr txBox="1">
            <a:spLocks noChangeArrowheads="1"/>
          </p:cNvSpPr>
          <p:nvPr/>
        </p:nvSpPr>
        <p:spPr bwMode="auto">
          <a:xfrm>
            <a:off x="130621" y="3480595"/>
            <a:ext cx="3478213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конфликтных ситуаций за определение игрового пространства.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30621" y="3418037"/>
            <a:ext cx="8905875" cy="636587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3" name="Стрелка: вправо 3"/>
          <p:cNvSpPr/>
          <p:nvPr/>
        </p:nvSpPr>
        <p:spPr>
          <a:xfrm>
            <a:off x="3275857" y="3584724"/>
            <a:ext cx="426640" cy="2763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Стрелка: вправо 3"/>
          <p:cNvSpPr/>
          <p:nvPr/>
        </p:nvSpPr>
        <p:spPr>
          <a:xfrm>
            <a:off x="7308304" y="3501008"/>
            <a:ext cx="504056" cy="2894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626" name="TextBox 41"/>
          <p:cNvSpPr txBox="1">
            <a:spLocks noChangeArrowheads="1"/>
          </p:cNvSpPr>
          <p:nvPr/>
        </p:nvSpPr>
        <p:spPr bwMode="auto">
          <a:xfrm>
            <a:off x="224284" y="4214818"/>
            <a:ext cx="3281362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Длительный процесс наведения порядка в центрах активности</a:t>
            </a:r>
          </a:p>
          <a:p>
            <a:pPr algn="ctr">
              <a:defRPr/>
            </a:pP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25628" name="TextBox 41"/>
          <p:cNvSpPr txBox="1">
            <a:spLocks noChangeArrowheads="1"/>
          </p:cNvSpPr>
          <p:nvPr/>
        </p:nvSpPr>
        <p:spPr bwMode="auto">
          <a:xfrm>
            <a:off x="8028384" y="4293096"/>
            <a:ext cx="638435" cy="38998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FF0000"/>
                </a:solidFill>
              </a:rPr>
              <a:t>1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30621" y="4176862"/>
            <a:ext cx="8905875" cy="633412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9" name="Стрелка: вправо 3"/>
          <p:cNvSpPr/>
          <p:nvPr/>
        </p:nvSpPr>
        <p:spPr>
          <a:xfrm>
            <a:off x="3275857" y="4338787"/>
            <a:ext cx="426640" cy="2423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Стрелка: вправо 3"/>
          <p:cNvSpPr/>
          <p:nvPr/>
        </p:nvSpPr>
        <p:spPr>
          <a:xfrm>
            <a:off x="7308304" y="436510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0" y="4941168"/>
            <a:ext cx="8905875" cy="504056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5" name="Стрелка: вправо 3"/>
          <p:cNvSpPr/>
          <p:nvPr/>
        </p:nvSpPr>
        <p:spPr>
          <a:xfrm>
            <a:off x="3347864" y="5085184"/>
            <a:ext cx="354632" cy="270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: вправо 3"/>
          <p:cNvSpPr/>
          <p:nvPr/>
        </p:nvSpPr>
        <p:spPr>
          <a:xfrm>
            <a:off x="6804248" y="5085184"/>
            <a:ext cx="504056" cy="288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TextBox 41"/>
          <p:cNvSpPr txBox="1">
            <a:spLocks noChangeArrowheads="1"/>
          </p:cNvSpPr>
          <p:nvPr/>
        </p:nvSpPr>
        <p:spPr bwMode="auto">
          <a:xfrm>
            <a:off x="251520" y="5589240"/>
            <a:ext cx="3281362" cy="64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конфликтных ситуаций за выбор игр.</a:t>
            </a:r>
          </a:p>
          <a:p>
            <a:pPr>
              <a:defRPr/>
            </a:pPr>
            <a:endParaRPr lang="ru-RU" sz="12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86182" y="3429000"/>
            <a:ext cx="3000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Проведено зонирование игрового пространства с указанием центров активности.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3779912" y="4293096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Используются  маркировки и визуальные подсказки  в центрах активности</a:t>
            </a:r>
            <a:endParaRPr lang="ru-RU" sz="1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779912" y="4941168"/>
            <a:ext cx="35941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sz="1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Созданы  алгоритмы   деятельности</a:t>
            </a:r>
          </a:p>
          <a:p>
            <a:pPr>
              <a:defRPr/>
            </a:pPr>
            <a:endParaRPr lang="ru-RU" sz="1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Укомплектованы  игровым оборудованием центры активности  с учетом заинтересованности всех детей</a:t>
            </a: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179512" y="5085184"/>
            <a:ext cx="3281362" cy="27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Отсутствие   алгоритмов деятельности.</a:t>
            </a:r>
          </a:p>
        </p:txBody>
      </p:sp>
      <p:sp>
        <p:nvSpPr>
          <p:cNvPr id="41" name="Стрелка: вправо 3"/>
          <p:cNvSpPr/>
          <p:nvPr/>
        </p:nvSpPr>
        <p:spPr>
          <a:xfrm>
            <a:off x="3347864" y="5805264"/>
            <a:ext cx="354632" cy="270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238125" y="5589240"/>
            <a:ext cx="8905875" cy="720080"/>
          </a:xfrm>
          <a:prstGeom prst="rect">
            <a:avLst/>
          </a:prstGeom>
          <a:noFill/>
          <a:ln>
            <a:solidFill>
              <a:srgbClr val="248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0" name="TextBox 41"/>
          <p:cNvSpPr txBox="1">
            <a:spLocks noChangeArrowheads="1"/>
          </p:cNvSpPr>
          <p:nvPr/>
        </p:nvSpPr>
        <p:spPr bwMode="auto">
          <a:xfrm>
            <a:off x="7956376" y="4886849"/>
            <a:ext cx="829568" cy="132562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tIns="82800" bIns="1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ru-RU" altLang="ru-RU" sz="3600" b="1" dirty="0" smtClean="0">
              <a:solidFill>
                <a:srgbClr val="00B0F0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sz="3600" b="1" dirty="0" smtClean="0">
                <a:solidFill>
                  <a:srgbClr val="00B0F0"/>
                </a:solidFill>
              </a:rPr>
              <a:t>14</a:t>
            </a: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rgbClr val="00B0F0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ru-RU" altLang="ru-RU" sz="1400" b="1" dirty="0" smtClean="0">
              <a:solidFill>
                <a:srgbClr val="00B0F0"/>
              </a:solidFill>
            </a:endParaRPr>
          </a:p>
        </p:txBody>
      </p:sp>
      <p:sp>
        <p:nvSpPr>
          <p:cNvPr id="51" name="Стрелка: вправо 3"/>
          <p:cNvSpPr/>
          <p:nvPr/>
        </p:nvSpPr>
        <p:spPr>
          <a:xfrm>
            <a:off x="7092280" y="5805264"/>
            <a:ext cx="354632" cy="270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5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3491880" y="1916832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143504" y="164305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714480" y="1643050"/>
            <a:ext cx="503238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0" y="1643050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838200"/>
          </a:xfrm>
        </p:spPr>
        <p:txBody>
          <a:bodyPr/>
          <a:lstStyle/>
          <a:p>
            <a: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  <a:t>Карта целевого состояния процесса</a:t>
            </a:r>
            <a:br>
              <a:rPr lang="ru-RU" sz="1600" dirty="0" smtClean="0">
                <a:solidFill>
                  <a:schemeClr val="accent1"/>
                </a:solidFill>
                <a:latin typeface="Franklin Gothic Medium" pitchFamily="34" charset="0"/>
              </a:rPr>
            </a:br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Оптимизация процесса организации игрового пространства во время самостоятельной  деятельности  детей в центре активности» </a:t>
            </a:r>
            <a:endParaRPr lang="ru-RU" sz="1600" dirty="0" smtClean="0">
              <a:solidFill>
                <a:schemeClr val="accent1"/>
              </a:solidFill>
              <a:latin typeface="Franklin Gothic Medium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Будет»)</a:t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639869" y="2571744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3419872" y="2636912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076824" y="2643182"/>
            <a:ext cx="352431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643306" y="3071810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трелка вправо 28"/>
          <p:cNvSpPr/>
          <p:nvPr/>
        </p:nvSpPr>
        <p:spPr>
          <a:xfrm>
            <a:off x="7358082" y="2643182"/>
            <a:ext cx="357190" cy="21431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683568" y="5013176"/>
            <a:ext cx="432120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srgbClr val="C00000"/>
                </a:solidFill>
                <a:latin typeface="+mn-lt"/>
                <a:cs typeface="Arial" charset="0"/>
              </a:rPr>
              <a:t>ВПП (время протекания процесса) </a:t>
            </a:r>
            <a:r>
              <a:rPr lang="ru-RU" sz="1200" b="1" dirty="0" smtClean="0">
                <a:solidFill>
                  <a:srgbClr val="C00000"/>
                </a:solidFill>
                <a:latin typeface="+mn-lt"/>
                <a:cs typeface="Arial" charset="0"/>
              </a:rPr>
              <a:t> 41–  55 мин.</a:t>
            </a:r>
            <a:endParaRPr lang="ru-RU" sz="1200" b="1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429520" y="164305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F4FBE110-AE23-447E-BC5E-ACA3261C4DB1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214282" y="2784470"/>
            <a:ext cx="1357322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643306" y="2428868"/>
            <a:ext cx="144145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179388" y="2071678"/>
            <a:ext cx="1439862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Воспитатель</a:t>
            </a:r>
            <a:endParaRPr lang="ru-RU" sz="1100" b="1" strike="sngStrike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5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Создание педагогом условий для самостоятельной деятельности в игровых центрах</a:t>
            </a:r>
            <a:endParaRPr lang="ru-RU" sz="2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(1 - 2 мин.) </a:t>
            </a:r>
            <a:endParaRPr lang="ru-RU" sz="900" b="1" dirty="0">
              <a:solidFill>
                <a:srgbClr val="00B050"/>
              </a:solidFill>
            </a:endParaRPr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214282" y="2355842"/>
            <a:ext cx="1368425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4282" y="3071810"/>
            <a:ext cx="142876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3707904" y="2276872"/>
            <a:ext cx="1441450" cy="1500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Дети</a:t>
            </a:r>
          </a:p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05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Непосредственно игровая деятельность </a:t>
            </a:r>
            <a:endParaRPr lang="ru-RU" sz="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rgbClr val="00B050"/>
                </a:solidFill>
              </a:rPr>
              <a:t>(34 – 44 мин.) 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3707904" y="3284984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707904" y="2564904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5500694" y="2000240"/>
            <a:ext cx="1928826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Воспитатель</a:t>
            </a:r>
            <a:endParaRPr lang="ru-RU" sz="7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500" b="1" dirty="0" smtClean="0"/>
          </a:p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Просьба воспитателя о наведении порядка в игровых зонах</a:t>
            </a: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5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(1 - 2  мин.) </a:t>
            </a:r>
            <a:endParaRPr lang="ru-RU" sz="900" b="1" dirty="0">
              <a:solidFill>
                <a:srgbClr val="00B050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500694" y="3000372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500694" y="2285992"/>
            <a:ext cx="1928826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7715272" y="2000240"/>
            <a:ext cx="1285884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Руководитель </a:t>
            </a:r>
            <a:endParaRPr lang="ru-RU" sz="7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sz="800" b="1" dirty="0" smtClean="0"/>
          </a:p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Наведение порядка в центрах активности</a:t>
            </a: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(2 - 3 мин.) </a:t>
            </a: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7715272" y="2285992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7740352" y="2996952"/>
            <a:ext cx="12858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79512" y="3573016"/>
            <a:ext cx="360040" cy="13681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ВХОД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8532440" y="3645024"/>
            <a:ext cx="428628" cy="15001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ВЫХОД</a:t>
            </a:r>
            <a:endParaRPr lang="ru-RU" b="1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979712" y="1988840"/>
            <a:ext cx="1439863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Дети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 детьми игр и зон для организации игровой деятельности</a:t>
            </a: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900" b="1" dirty="0" smtClean="0">
                <a:solidFill>
                  <a:srgbClr val="00B050"/>
                </a:solidFill>
              </a:rPr>
              <a:t> (3 – 4  мин.) </a:t>
            </a:r>
          </a:p>
          <a:p>
            <a:pPr algn="ctr">
              <a:defRPr/>
            </a:pPr>
            <a:endParaRPr lang="ru-RU" sz="900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800" dirty="0" smtClean="0">
              <a:solidFill>
                <a:schemeClr val="tx1"/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2000232" y="3071810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1979712" y="2420888"/>
            <a:ext cx="14398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трелка вправо 49"/>
          <p:cNvSpPr/>
          <p:nvPr/>
        </p:nvSpPr>
        <p:spPr>
          <a:xfrm rot="16200000">
            <a:off x="287016" y="3321496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 rot="5400000">
            <a:off x="8567935" y="3321497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Пятно 1 37"/>
          <p:cNvSpPr/>
          <p:nvPr/>
        </p:nvSpPr>
        <p:spPr>
          <a:xfrm>
            <a:off x="3059832" y="1556792"/>
            <a:ext cx="642942" cy="649287"/>
          </a:xfrm>
          <a:prstGeom prst="irregularSeal1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/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9938" name="think-cell Slide" r:id="rId3" imgW="360" imgH="360" progId="">
              <p:embed/>
            </p:oleObj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7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17345943"/>
              </p:ext>
            </p:extLst>
          </p:nvPr>
        </p:nvGraphicFramePr>
        <p:xfrm>
          <a:off x="179512" y="1142983"/>
          <a:ext cx="8607330" cy="580720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296144"/>
                <a:gridCol w="2592288"/>
                <a:gridCol w="1754221"/>
                <a:gridCol w="2964677"/>
              </a:tblGrid>
              <a:tr h="240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12669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Длительный процесс подготовки к игровой деятельности.</a:t>
                      </a:r>
                      <a:endParaRPr lang="ru-RU" sz="1400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defRPr/>
                      </a:pPr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Сделаны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визуальные подсказки, промаркированы центры игровой активности, отмечены зоны игровой деятельности</a:t>
                      </a: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0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маркировки в центрах активности.</a:t>
                      </a:r>
                      <a:endParaRPr lang="ru-RU" sz="14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Разработаны  визуальные подсказки, промаркированы  центры активности.  Изготовлены  53 визуальные подсказки. 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217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конфликтных ситуаций за определение игрового пространства.</a:t>
                      </a:r>
                      <a:endParaRPr lang="ru-RU" sz="14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6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Проведено зонирование игрового пространства. Определено 13 игровых зон.</a:t>
                      </a:r>
                    </a:p>
                    <a:p>
                      <a:pPr lvl="0">
                        <a:defRPr/>
                      </a:pPr>
                      <a:endParaRPr lang="ru-RU" altLang="ru-RU" sz="16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Рисунок 11" descr="D:\Мои документы\Downloads\img-20151217000214-34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628800"/>
            <a:ext cx="188979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D:\Мои документы\22 ПРОЕКТЫ\Бережливое последний вариант\Бережливое по центрам активности\20201023_1454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1268760"/>
            <a:ext cx="1543050" cy="2243513"/>
          </a:xfrm>
          <a:prstGeom prst="rect">
            <a:avLst/>
          </a:prstGeom>
          <a:noFill/>
        </p:spPr>
      </p:pic>
      <p:pic>
        <p:nvPicPr>
          <p:cNvPr id="6" name="Picture 4" descr="D:\Мои документы\22 ПРОЕКТЫ\Бережливое последний вариант\Бережливое по центрам активности\20201023_14523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3645024"/>
            <a:ext cx="2323661" cy="1307059"/>
          </a:xfrm>
          <a:prstGeom prst="rect">
            <a:avLst/>
          </a:prstGeom>
          <a:noFill/>
        </p:spPr>
      </p:pic>
      <p:pic>
        <p:nvPicPr>
          <p:cNvPr id="7" name="Picture 5" descr="D:\Мои документы\22 ПРОЕКТЫ\Бережливое последний вариант\Бережливое по центрам активности\20201023_14530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5229200"/>
            <a:ext cx="2487172" cy="13990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859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/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40962" name="think-cell Slide" r:id="rId3" imgW="360" imgH="360" progId="">
              <p:embed/>
            </p:oleObj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8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17345943"/>
              </p:ext>
            </p:extLst>
          </p:nvPr>
        </p:nvGraphicFramePr>
        <p:xfrm>
          <a:off x="179512" y="1142982"/>
          <a:ext cx="8568952" cy="576683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714118"/>
                <a:gridCol w="4854834"/>
              </a:tblGrid>
              <a:tr h="47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152660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Длительный процесс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наведения порядка в центрах активности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Дети ознакомлены  с правилами игр в зонах  игровой деятельности </a:t>
                      </a: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  алгоритмов деятельности.</a:t>
                      </a:r>
                      <a:endParaRPr lang="ru-RU" sz="14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Разработаны  алгоритмы деятельности в центрах активности. Дети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ознакомлены</a:t>
                      </a: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алгоритмами деятельности в центрах активности</a:t>
                      </a: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lvl="0"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конфликтных ситуаций за выбор игр.</a:t>
                      </a:r>
                      <a:endParaRPr lang="ru-RU" sz="1400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Приобретено игровое оборудование в центры активности</a:t>
                      </a:r>
                      <a:r>
                        <a:rPr lang="ru-RU" sz="14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Длительность процесса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  <a:cs typeface="Arial" charset="0"/>
                        </a:rPr>
                        <a:t>43 – 65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минут)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                                     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Длительность процесса</a:t>
                      </a:r>
                    </a:p>
                    <a:p>
                      <a:pPr algn="ctr"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  <a:cs typeface="Arial" charset="0"/>
                        </a:rPr>
                        <a:t>41–  55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минут)</a:t>
                      </a: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  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Оптимизация процесса организации игрового пространства во время самостоятельной  деятельности  детей в центре активности»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МБДОУ</a:t>
                      </a:r>
                      <a:r>
                        <a:rPr lang="ru-RU" sz="1200" b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«Центр развития ребенка   - детский сад «Золотой ключик» г. Строитель»</a:t>
                      </a:r>
                      <a:endParaRPr lang="ru-RU" sz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65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мин. до 55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мин.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b="1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26355" marR="2635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defRPr/>
                      </a:pPr>
                      <a:endParaRPr lang="ru-RU" sz="14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08593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888</Words>
  <Application>Microsoft Office PowerPoint</Application>
  <PresentationFormat>Экран (4:3)</PresentationFormat>
  <Paragraphs>210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think-cell Slide</vt:lpstr>
      <vt:lpstr> Паспорт проекта   «Оптимизация процесса организации игрового пространства во время самостоятельной  деятельности  детей в центрах активности» </vt:lpstr>
      <vt:lpstr>Команда проекта </vt:lpstr>
      <vt:lpstr> Карта текущего состояния процесса  «Оптимизация процесса организации игрового пространства во время самостоятельной  деятельности  детей в центре активности»  </vt:lpstr>
      <vt:lpstr>Пирамида проблем</vt:lpstr>
      <vt:lpstr>Анализ проблем процесса   «Оптимизация процесса организации игрового пространства во время самостоятельной  деятельности  детей в центре активности» </vt:lpstr>
      <vt:lpstr>Карта целевого состояния процесса  «Оптимизация процесса организации игрового пространства во время самостоятельной  деятельности  детей в центре активности» </vt:lpstr>
      <vt:lpstr>Достигнутые результаты (было и стало) </vt:lpstr>
      <vt:lpstr>Достигнутые результаты (было и стало)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Kulik_EA</cp:lastModifiedBy>
  <cp:revision>106</cp:revision>
  <cp:lastPrinted>2019-04-25T09:14:46Z</cp:lastPrinted>
  <dcterms:created xsi:type="dcterms:W3CDTF">2018-08-20T14:01:12Z</dcterms:created>
  <dcterms:modified xsi:type="dcterms:W3CDTF">2020-10-27T13:34:46Z</dcterms:modified>
</cp:coreProperties>
</file>