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62" r:id="rId3"/>
    <p:sldId id="295" r:id="rId4"/>
    <p:sldId id="296" r:id="rId5"/>
    <p:sldId id="297" r:id="rId6"/>
    <p:sldId id="298" r:id="rId7"/>
    <p:sldId id="300" r:id="rId8"/>
    <p:sldId id="299" r:id="rId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816" y="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5D918-0D48-44D3-9287-CAE1B93EB64A}" type="doc">
      <dgm:prSet loTypeId="urn:microsoft.com/office/officeart/2005/8/layout/pyramid1" loCatId="pyramid" qsTypeId="urn:microsoft.com/office/officeart/2005/8/quickstyle/simple1" qsCatId="simple" csTypeId="urn:microsoft.com/office/officeart/2005/8/colors/accent4_5" csCatId="accent4" phldr="1"/>
      <dgm:spPr/>
    </dgm:pt>
    <dgm:pt modelId="{F014B99B-BC0F-4D51-AA35-03139CBC5BDF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endParaRPr lang="ru-RU" sz="1200" b="1" dirty="0" smtClean="0"/>
        </a:p>
        <a:p>
          <a:endParaRPr lang="ru-RU" sz="1200" b="1" dirty="0" smtClean="0"/>
        </a:p>
        <a:p>
          <a:r>
            <a:rPr lang="ru-RU" sz="1200" b="1" dirty="0" smtClean="0"/>
            <a:t>Федеральный </a:t>
          </a:r>
        </a:p>
        <a:p>
          <a:r>
            <a:rPr lang="ru-RU" sz="1200" b="1" dirty="0" smtClean="0"/>
            <a:t>уровень</a:t>
          </a:r>
          <a:endParaRPr lang="ru-RU" sz="1200" b="1" dirty="0"/>
        </a:p>
      </dgm:t>
    </dgm:pt>
    <dgm:pt modelId="{547044BC-B29A-41C2-9396-2C63C92CED4B}" type="parTrans" cxnId="{DF277F6E-5463-4336-ABDE-6CE9BBB5760E}">
      <dgm:prSet/>
      <dgm:spPr/>
      <dgm:t>
        <a:bodyPr/>
        <a:lstStyle/>
        <a:p>
          <a:endParaRPr lang="ru-RU" b="1"/>
        </a:p>
      </dgm:t>
    </dgm:pt>
    <dgm:pt modelId="{310293B5-AF1E-4EB5-9AC5-576D9AB28450}" type="sibTrans" cxnId="{DF277F6E-5463-4336-ABDE-6CE9BBB5760E}">
      <dgm:prSet/>
      <dgm:spPr/>
      <dgm:t>
        <a:bodyPr/>
        <a:lstStyle/>
        <a:p>
          <a:endParaRPr lang="ru-RU" b="1"/>
        </a:p>
      </dgm:t>
    </dgm:pt>
    <dgm:pt modelId="{CBB2EDB4-08BF-49DB-9282-C363CE23E3D0}">
      <dgm:prSet phldrT="[Текст]" custT="1"/>
      <dgm:spPr>
        <a:solidFill>
          <a:srgbClr val="FFC000">
            <a:alpha val="70000"/>
          </a:srgbClr>
        </a:solidFill>
      </dgm:spPr>
      <dgm:t>
        <a:bodyPr/>
        <a:lstStyle/>
        <a:p>
          <a:r>
            <a:rPr lang="ru-RU" sz="1200" b="1" dirty="0"/>
            <a:t>Региональный уровень</a:t>
          </a:r>
        </a:p>
      </dgm:t>
    </dgm:pt>
    <dgm:pt modelId="{061A8EDF-95EB-4ED1-B54D-E85549B7DDD2}" type="parTrans" cxnId="{AE28E987-068C-4050-9EA0-6987A9368CE5}">
      <dgm:prSet/>
      <dgm:spPr/>
      <dgm:t>
        <a:bodyPr/>
        <a:lstStyle/>
        <a:p>
          <a:endParaRPr lang="ru-RU" b="1"/>
        </a:p>
      </dgm:t>
    </dgm:pt>
    <dgm:pt modelId="{8A73D853-84E8-4FCE-B4F9-A28E61B55BFC}" type="sibTrans" cxnId="{AE28E987-068C-4050-9EA0-6987A9368CE5}">
      <dgm:prSet/>
      <dgm:spPr/>
      <dgm:t>
        <a:bodyPr/>
        <a:lstStyle/>
        <a:p>
          <a:endParaRPr lang="ru-RU" b="1"/>
        </a:p>
      </dgm:t>
    </dgm:pt>
    <dgm:pt modelId="{8380A261-4409-4C6B-8A07-0D64C5422F6D}">
      <dgm:prSet phldrT="[Текст]" custT="1"/>
      <dgm:spPr>
        <a:solidFill>
          <a:schemeClr val="accent2">
            <a:lumMod val="75000"/>
            <a:alpha val="50000"/>
          </a:schemeClr>
        </a:solidFill>
      </dgm:spPr>
      <dgm:t>
        <a:bodyPr/>
        <a:lstStyle/>
        <a:p>
          <a:r>
            <a:rPr lang="ru-RU" sz="1200" b="1" dirty="0" smtClean="0"/>
            <a:t>Уровень </a:t>
          </a:r>
          <a:r>
            <a:rPr lang="ru-RU" sz="1200" b="1" dirty="0"/>
            <a:t>организации</a:t>
          </a:r>
        </a:p>
      </dgm:t>
    </dgm:pt>
    <dgm:pt modelId="{48549D1C-43AC-47BA-B869-251333E1E3E6}" type="parTrans" cxnId="{E7AC5795-AE57-4629-9DCD-7B603559995E}">
      <dgm:prSet/>
      <dgm:spPr/>
      <dgm:t>
        <a:bodyPr/>
        <a:lstStyle/>
        <a:p>
          <a:endParaRPr lang="ru-RU" b="1"/>
        </a:p>
      </dgm:t>
    </dgm:pt>
    <dgm:pt modelId="{FDF2E5F5-8F13-4FFA-81A9-3BFDEEE2F092}" type="sibTrans" cxnId="{E7AC5795-AE57-4629-9DCD-7B603559995E}">
      <dgm:prSet/>
      <dgm:spPr/>
      <dgm:t>
        <a:bodyPr/>
        <a:lstStyle/>
        <a:p>
          <a:endParaRPr lang="ru-RU" b="1"/>
        </a:p>
      </dgm:t>
    </dgm:pt>
    <dgm:pt modelId="{8C222443-D6D5-437E-8A06-7845FF64044F}" type="pres">
      <dgm:prSet presAssocID="{C055D918-0D48-44D3-9287-CAE1B93EB64A}" presName="Name0" presStyleCnt="0">
        <dgm:presLayoutVars>
          <dgm:dir/>
          <dgm:animLvl val="lvl"/>
          <dgm:resizeHandles val="exact"/>
        </dgm:presLayoutVars>
      </dgm:prSet>
      <dgm:spPr/>
    </dgm:pt>
    <dgm:pt modelId="{8E592AC7-B094-488F-86DE-8B46AA43A5F7}" type="pres">
      <dgm:prSet presAssocID="{F014B99B-BC0F-4D51-AA35-03139CBC5BDF}" presName="Name8" presStyleCnt="0"/>
      <dgm:spPr/>
    </dgm:pt>
    <dgm:pt modelId="{47753778-DDCD-4F66-8671-0963E55AC1AB}" type="pres">
      <dgm:prSet presAssocID="{F014B99B-BC0F-4D51-AA35-03139CBC5BD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BBE6D-1C8E-4142-827F-B1B32D20364B}" type="pres">
      <dgm:prSet presAssocID="{F014B99B-BC0F-4D51-AA35-03139CBC5BD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609C55-E487-4600-AFD0-8994D3888F22}" type="pres">
      <dgm:prSet presAssocID="{CBB2EDB4-08BF-49DB-9282-C363CE23E3D0}" presName="Name8" presStyleCnt="0"/>
      <dgm:spPr/>
    </dgm:pt>
    <dgm:pt modelId="{7099C5AD-A666-455F-9144-31509FAE35FB}" type="pres">
      <dgm:prSet presAssocID="{CBB2EDB4-08BF-49DB-9282-C363CE23E3D0}" presName="level" presStyleLbl="node1" presStyleIdx="1" presStyleCnt="3" custLinFactNeighborX="-179" custLinFactNeighborY="9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4A9E2-4365-4891-A563-4210D9FE6047}" type="pres">
      <dgm:prSet presAssocID="{CBB2EDB4-08BF-49DB-9282-C363CE23E3D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66420A-6794-4210-A8DC-A681DFE94B26}" type="pres">
      <dgm:prSet presAssocID="{8380A261-4409-4C6B-8A07-0D64C5422F6D}" presName="Name8" presStyleCnt="0"/>
      <dgm:spPr/>
    </dgm:pt>
    <dgm:pt modelId="{3405B94A-B110-4EB0-B99D-680A85764021}" type="pres">
      <dgm:prSet presAssocID="{8380A261-4409-4C6B-8A07-0D64C5422F6D}" presName="level" presStyleLbl="node1" presStyleIdx="2" presStyleCnt="3" custLinFactNeighborX="1273" custLinFactNeighborY="-9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789FCB-B92C-4A52-BB06-4A95FA62001B}" type="pres">
      <dgm:prSet presAssocID="{8380A261-4409-4C6B-8A07-0D64C5422F6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B055CD-AF9A-41AF-880C-C1D3E09E5F46}" type="presOf" srcId="{C055D918-0D48-44D3-9287-CAE1B93EB64A}" destId="{8C222443-D6D5-437E-8A06-7845FF64044F}" srcOrd="0" destOrd="0" presId="urn:microsoft.com/office/officeart/2005/8/layout/pyramid1"/>
    <dgm:cxn modelId="{8FF97312-6673-421B-95A2-BB92A0865D60}" type="presOf" srcId="{8380A261-4409-4C6B-8A07-0D64C5422F6D}" destId="{3405B94A-B110-4EB0-B99D-680A85764021}" srcOrd="0" destOrd="0" presId="urn:microsoft.com/office/officeart/2005/8/layout/pyramid1"/>
    <dgm:cxn modelId="{AE28E987-068C-4050-9EA0-6987A9368CE5}" srcId="{C055D918-0D48-44D3-9287-CAE1B93EB64A}" destId="{CBB2EDB4-08BF-49DB-9282-C363CE23E3D0}" srcOrd="1" destOrd="0" parTransId="{061A8EDF-95EB-4ED1-B54D-E85549B7DDD2}" sibTransId="{8A73D853-84E8-4FCE-B4F9-A28E61B55BFC}"/>
    <dgm:cxn modelId="{143E4032-B20F-4D70-BCFB-A9F93F716C50}" type="presOf" srcId="{CBB2EDB4-08BF-49DB-9282-C363CE23E3D0}" destId="{8064A9E2-4365-4891-A563-4210D9FE6047}" srcOrd="1" destOrd="0" presId="urn:microsoft.com/office/officeart/2005/8/layout/pyramid1"/>
    <dgm:cxn modelId="{E7AC5795-AE57-4629-9DCD-7B603559995E}" srcId="{C055D918-0D48-44D3-9287-CAE1B93EB64A}" destId="{8380A261-4409-4C6B-8A07-0D64C5422F6D}" srcOrd="2" destOrd="0" parTransId="{48549D1C-43AC-47BA-B869-251333E1E3E6}" sibTransId="{FDF2E5F5-8F13-4FFA-81A9-3BFDEEE2F092}"/>
    <dgm:cxn modelId="{0ECEFD62-42E6-4B2F-825E-B293DA13B7CC}" type="presOf" srcId="{F014B99B-BC0F-4D51-AA35-03139CBC5BDF}" destId="{158BBE6D-1C8E-4142-827F-B1B32D20364B}" srcOrd="1" destOrd="0" presId="urn:microsoft.com/office/officeart/2005/8/layout/pyramid1"/>
    <dgm:cxn modelId="{70C1053E-EE52-447D-B594-0B368C6C87AD}" type="presOf" srcId="{CBB2EDB4-08BF-49DB-9282-C363CE23E3D0}" destId="{7099C5AD-A666-455F-9144-31509FAE35FB}" srcOrd="0" destOrd="0" presId="urn:microsoft.com/office/officeart/2005/8/layout/pyramid1"/>
    <dgm:cxn modelId="{DF277F6E-5463-4336-ABDE-6CE9BBB5760E}" srcId="{C055D918-0D48-44D3-9287-CAE1B93EB64A}" destId="{F014B99B-BC0F-4D51-AA35-03139CBC5BDF}" srcOrd="0" destOrd="0" parTransId="{547044BC-B29A-41C2-9396-2C63C92CED4B}" sibTransId="{310293B5-AF1E-4EB5-9AC5-576D9AB28450}"/>
    <dgm:cxn modelId="{675CB419-41F6-4750-8B7F-3B145CB0F527}" type="presOf" srcId="{F014B99B-BC0F-4D51-AA35-03139CBC5BDF}" destId="{47753778-DDCD-4F66-8671-0963E55AC1AB}" srcOrd="0" destOrd="0" presId="urn:microsoft.com/office/officeart/2005/8/layout/pyramid1"/>
    <dgm:cxn modelId="{21E2C45B-EE99-4917-850D-4072018E7978}" type="presOf" srcId="{8380A261-4409-4C6B-8A07-0D64C5422F6D}" destId="{EB789FCB-B92C-4A52-BB06-4A95FA62001B}" srcOrd="1" destOrd="0" presId="urn:microsoft.com/office/officeart/2005/8/layout/pyramid1"/>
    <dgm:cxn modelId="{3276699B-C585-424D-81CC-5810A994FEC2}" type="presParOf" srcId="{8C222443-D6D5-437E-8A06-7845FF64044F}" destId="{8E592AC7-B094-488F-86DE-8B46AA43A5F7}" srcOrd="0" destOrd="0" presId="urn:microsoft.com/office/officeart/2005/8/layout/pyramid1"/>
    <dgm:cxn modelId="{184EA14F-FFBA-4B34-BB75-EA5BAD4E7C81}" type="presParOf" srcId="{8E592AC7-B094-488F-86DE-8B46AA43A5F7}" destId="{47753778-DDCD-4F66-8671-0963E55AC1AB}" srcOrd="0" destOrd="0" presId="urn:microsoft.com/office/officeart/2005/8/layout/pyramid1"/>
    <dgm:cxn modelId="{90322AC4-4732-4DCC-8134-E0F0D410FC2E}" type="presParOf" srcId="{8E592AC7-B094-488F-86DE-8B46AA43A5F7}" destId="{158BBE6D-1C8E-4142-827F-B1B32D20364B}" srcOrd="1" destOrd="0" presId="urn:microsoft.com/office/officeart/2005/8/layout/pyramid1"/>
    <dgm:cxn modelId="{365A1B99-091C-476B-B003-139BBF1C65D5}" type="presParOf" srcId="{8C222443-D6D5-437E-8A06-7845FF64044F}" destId="{08609C55-E487-4600-AFD0-8994D3888F22}" srcOrd="1" destOrd="0" presId="urn:microsoft.com/office/officeart/2005/8/layout/pyramid1"/>
    <dgm:cxn modelId="{2D4B5D4F-41AB-4715-8665-DECAC62C3335}" type="presParOf" srcId="{08609C55-E487-4600-AFD0-8994D3888F22}" destId="{7099C5AD-A666-455F-9144-31509FAE35FB}" srcOrd="0" destOrd="0" presId="urn:microsoft.com/office/officeart/2005/8/layout/pyramid1"/>
    <dgm:cxn modelId="{F738EB09-24AA-4BA5-8C18-2BF268BAF2A0}" type="presParOf" srcId="{08609C55-E487-4600-AFD0-8994D3888F22}" destId="{8064A9E2-4365-4891-A563-4210D9FE6047}" srcOrd="1" destOrd="0" presId="urn:microsoft.com/office/officeart/2005/8/layout/pyramid1"/>
    <dgm:cxn modelId="{4B89E5CD-9C3F-4067-8321-150A33AD0601}" type="presParOf" srcId="{8C222443-D6D5-437E-8A06-7845FF64044F}" destId="{4E66420A-6794-4210-A8DC-A681DFE94B26}" srcOrd="2" destOrd="0" presId="urn:microsoft.com/office/officeart/2005/8/layout/pyramid1"/>
    <dgm:cxn modelId="{C1CB99B9-CE77-44FA-9329-85EE85E8616F}" type="presParOf" srcId="{4E66420A-6794-4210-A8DC-A681DFE94B26}" destId="{3405B94A-B110-4EB0-B99D-680A85764021}" srcOrd="0" destOrd="0" presId="urn:microsoft.com/office/officeart/2005/8/layout/pyramid1"/>
    <dgm:cxn modelId="{40423A96-5247-412F-A09D-08A5A90E1AB7}" type="presParOf" srcId="{4E66420A-6794-4210-A8DC-A681DFE94B26}" destId="{EB789FCB-B92C-4A52-BB06-4A95FA62001B}" srcOrd="1" destOrd="0" presId="urn:microsoft.com/office/officeart/2005/8/layout/pyramid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63E80-F3C1-40E1-ADE6-7667B802929F}" type="datetimeFigureOut">
              <a:rPr lang="ru-RU" smtClean="0"/>
              <a:pPr/>
              <a:t>27.10.20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D8501-3B49-49BD-834F-769B3A01D1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6787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154-E84C-41DF-B5DA-EC6BBDAF4A27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11B-D92D-4D4A-AE7C-DA3B657800A4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3428-DA13-4CD4-A0C1-213CC02A17F0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6EF6-91A9-45D4-90F2-6D7F1684EEAD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FB03-7E63-4E96-8E71-64D8AAAA05E5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0540-5065-4154-B575-25F045956217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9B64-BEA0-4646-B2DC-9848AD041FF0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C0B-81BA-44B0-9873-B784BFDAA5C9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3CF4-D6E8-4C91-A0C2-281C5183E81D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916-F477-4046-8D7F-52FEE71D902C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FF46-2893-462E-B2F1-225924908D8D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BC51-48CD-4653-BB47-5F4125556576}" type="datetime1">
              <a:rPr lang="ru-RU" smtClean="0"/>
              <a:pPr/>
              <a:t>27.10.20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0" y="428604"/>
            <a:ext cx="8648700" cy="439738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ПАСПОРТ ПРОЕКТА  «</a:t>
            </a:r>
            <a:r>
              <a:rPr lang="ru-RU" sz="1400" b="1" cap="all" dirty="0" smtClean="0">
                <a:latin typeface="Times New Roman" pitchFamily="18" charset="0"/>
                <a:cs typeface="Times New Roman" pitchFamily="18" charset="0"/>
              </a:rPr>
              <a:t>Оптимизация процесса </a:t>
            </a:r>
            <a:br>
              <a:rPr lang="ru-RU" sz="1400" b="1" cap="all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cap="all" dirty="0" smtClean="0">
                <a:latin typeface="Times New Roman" pitchFamily="18" charset="0"/>
                <a:cs typeface="Times New Roman" pitchFamily="18" charset="0"/>
              </a:rPr>
              <a:t>презентации центров активности в группе для мотивации самостоятельной деятельности воспитанников»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/>
            </a:extLst>
          </p:cNvPr>
          <p:cNvSpPr/>
          <p:nvPr/>
        </p:nvSpPr>
        <p:spPr>
          <a:xfrm>
            <a:off x="285720" y="1000108"/>
            <a:ext cx="8636000" cy="16160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/>
            </a:extLst>
          </p:cNvPr>
          <p:cNvSpPr/>
          <p:nvPr/>
        </p:nvSpPr>
        <p:spPr>
          <a:xfrm>
            <a:off x="285720" y="2643182"/>
            <a:ext cx="8636000" cy="17145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/>
            </a:extLst>
          </p:cNvPr>
          <p:cNvSpPr txBox="1"/>
          <p:nvPr/>
        </p:nvSpPr>
        <p:spPr>
          <a:xfrm>
            <a:off x="357158" y="1071546"/>
            <a:ext cx="1798637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Общая информация </a:t>
            </a:r>
          </a:p>
        </p:txBody>
      </p:sp>
      <p:sp>
        <p:nvSpPr>
          <p:cNvPr id="8" name="Прямоугольник 7">
            <a:extLst>
              <a:ext uri="{FF2B5EF4-FFF2-40B4-BE49-F238E27FC236}"/>
            </a:extLst>
          </p:cNvPr>
          <p:cNvSpPr/>
          <p:nvPr/>
        </p:nvSpPr>
        <p:spPr>
          <a:xfrm>
            <a:off x="285720" y="4500570"/>
            <a:ext cx="8643998" cy="89695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TextBox 8">
            <a:extLst>
              <a:ext uri="{FF2B5EF4-FFF2-40B4-BE49-F238E27FC236}"/>
            </a:extLst>
          </p:cNvPr>
          <p:cNvSpPr txBox="1"/>
          <p:nvPr/>
        </p:nvSpPr>
        <p:spPr>
          <a:xfrm>
            <a:off x="357158" y="2643182"/>
            <a:ext cx="265156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</a:rPr>
              <a:t>Обоснование выбора процесса</a:t>
            </a:r>
            <a:endParaRPr lang="ru-RU" sz="14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/>
            </a:extLst>
          </p:cNvPr>
          <p:cNvSpPr txBox="1"/>
          <p:nvPr/>
        </p:nvSpPr>
        <p:spPr>
          <a:xfrm>
            <a:off x="428596" y="4357694"/>
            <a:ext cx="1212640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  <a:latin typeface="+mn-lt"/>
              </a:rPr>
              <a:t>Цель </a:t>
            </a:r>
            <a:r>
              <a:rPr lang="ru-RU" sz="1400" dirty="0">
                <a:solidFill>
                  <a:schemeClr val="accent2"/>
                </a:solidFill>
                <a:latin typeface="+mn-lt"/>
              </a:rPr>
              <a:t>проекта</a:t>
            </a:r>
          </a:p>
        </p:txBody>
      </p:sp>
      <p:sp>
        <p:nvSpPr>
          <p:cNvPr id="11" name="TextBox 12"/>
          <p:cNvSpPr txBox="1">
            <a:spLocks noChangeArrowheads="1"/>
          </p:cNvSpPr>
          <p:nvPr/>
        </p:nvSpPr>
        <p:spPr bwMode="auto">
          <a:xfrm>
            <a:off x="2143108" y="928670"/>
            <a:ext cx="507209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Наименование органа местного  самоуправления: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Управление образования администрации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Яковлевского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городского округа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Наименование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образовательной организации: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МБДОУ «Детский сад «Светлячок» г.Строитель»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Границы процесса: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 презентация центров активности до проявления  детьми самостоятельной  деятельности в центрах активности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Дата начала  проекта: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10. 06. 2020.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Дата окончания проекта: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23.10.2020г.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3"/>
          <p:cNvSpPr txBox="1">
            <a:spLocks noChangeArrowheads="1"/>
          </p:cNvSpPr>
          <p:nvPr/>
        </p:nvSpPr>
        <p:spPr bwMode="auto">
          <a:xfrm>
            <a:off x="463550" y="2980691"/>
            <a:ext cx="831532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1.Отсутствие мотивации у воспитанников для самостоятельной деятельности.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2.Использование центров активности не по назначению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3.Низкий уровень посещаемости центров активности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Затруднение воспитанников в эффективном использовании центров активности.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5.Отсутствие маркировки в центрах активности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6.Не во всех центрах есть алгоритмы действий детей.</a:t>
            </a:r>
          </a:p>
          <a:p>
            <a:pPr marL="349250" indent="-349250"/>
            <a:r>
              <a:rPr lang="ru-RU" sz="1400" dirty="0" smtClean="0">
                <a:solidFill>
                  <a:srgbClr val="002060"/>
                </a:solidFill>
              </a:rPr>
              <a:t>.</a:t>
            </a:r>
          </a:p>
          <a:p>
            <a:pPr marL="349250" indent="-349250">
              <a:buFont typeface="Arial" charset="0"/>
              <a:buAutoNum type="arabicPeriod"/>
            </a:pPr>
            <a:endParaRPr lang="ru-RU" sz="1400" dirty="0">
              <a:solidFill>
                <a:srgbClr val="002060"/>
              </a:solidFill>
            </a:endParaRPr>
          </a:p>
          <a:p>
            <a:pPr marL="349250" indent="-349250">
              <a:buFont typeface="Arial" charset="0"/>
              <a:buAutoNum type="arabicPeriod"/>
            </a:pPr>
            <a:endParaRPr lang="ru-RU" sz="1400" dirty="0" smtClean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6100" y="4797152"/>
            <a:ext cx="83232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2060"/>
                </a:solidFill>
                <a:latin typeface="+mn-lt"/>
              </a:rPr>
              <a:t>                         </a:t>
            </a:r>
            <a:endParaRPr lang="ru-RU" sz="1600" dirty="0" smtClean="0">
              <a:solidFill>
                <a:srgbClr val="00206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 smtClean="0">
              <a:solidFill>
                <a:srgbClr val="00206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/>
            </a:extLst>
          </p:cNvPr>
          <p:cNvSpPr/>
          <p:nvPr/>
        </p:nvSpPr>
        <p:spPr>
          <a:xfrm>
            <a:off x="285720" y="5500702"/>
            <a:ext cx="8643998" cy="114300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TextBox 16">
            <a:extLst>
              <a:ext uri="{FF2B5EF4-FFF2-40B4-BE49-F238E27FC236}"/>
            </a:extLst>
          </p:cNvPr>
          <p:cNvSpPr txBox="1"/>
          <p:nvPr/>
        </p:nvSpPr>
        <p:spPr>
          <a:xfrm>
            <a:off x="357158" y="5500702"/>
            <a:ext cx="151996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  <a:latin typeface="+mn-lt"/>
              </a:rPr>
              <a:t>Эффекты </a:t>
            </a:r>
            <a:r>
              <a:rPr lang="ru-RU" sz="1400" dirty="0">
                <a:solidFill>
                  <a:schemeClr val="accent2"/>
                </a:solidFill>
                <a:latin typeface="+mn-lt"/>
              </a:rPr>
              <a:t>проекта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5720" y="5715016"/>
            <a:ext cx="858751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 smtClean="0"/>
              <a:t>1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Повышение мотивации у дошкольников к самостоятельной деятельности..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Улучшение эмоционального и психологического состояния детей.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Разработка и размещение алгоритмов деятельности детей в центрах активности.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Дооснащение невостребованных центров активности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1</a:t>
            </a:fld>
            <a:endParaRPr lang="ru-RU" sz="1400" dirty="0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1428736"/>
            <a:ext cx="1899292" cy="12216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357158" y="4643446"/>
            <a:ext cx="85725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Сокращение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временных затрат на принятие ребенком самостоятельного решения осуществления деятельности 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центре активности, согласно его предназначению </a:t>
            </a:r>
            <a:r>
              <a:rPr lang="ru-RU" sz="1400" dirty="0" smtClean="0">
                <a:latin typeface="Times New Roman"/>
                <a:ea typeface="Calibri"/>
                <a:cs typeface="Times New Roman"/>
              </a:rPr>
              <a:t>не </a:t>
            </a:r>
            <a:r>
              <a:rPr lang="ru-RU" sz="1400" dirty="0" smtClean="0">
                <a:latin typeface="Times New Roman"/>
                <a:ea typeface="Calibri"/>
                <a:cs typeface="Times New Roman"/>
              </a:rPr>
              <a:t>менее чем на </a:t>
            </a:r>
            <a:r>
              <a:rPr lang="ru-RU" sz="1400" dirty="0" smtClean="0">
                <a:latin typeface="Times New Roman"/>
                <a:ea typeface="Calibri"/>
                <a:cs typeface="Times New Roman"/>
              </a:rPr>
              <a:t>30%.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latin typeface="Times New Roman"/>
                <a:cs typeface="Times New Roman"/>
              </a:rPr>
              <a:t>Увеличение времени проявления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детьми самостоятельной  деятельности в центрах активности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184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/>
            </a:extLst>
          </p:cNvPr>
          <p:cNvSpPr/>
          <p:nvPr/>
        </p:nvSpPr>
        <p:spPr>
          <a:xfrm>
            <a:off x="214282" y="3571876"/>
            <a:ext cx="8501122" cy="2463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/>
            </a:extLst>
          </p:cNvPr>
          <p:cNvSpPr/>
          <p:nvPr/>
        </p:nvSpPr>
        <p:spPr>
          <a:xfrm>
            <a:off x="214282" y="1214422"/>
            <a:ext cx="8501122" cy="22860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TextBox 31">
            <a:extLst>
              <a:ext uri="{FF2B5EF4-FFF2-40B4-BE49-F238E27FC236}"/>
            </a:extLst>
          </p:cNvPr>
          <p:cNvSpPr txBox="1"/>
          <p:nvPr/>
        </p:nvSpPr>
        <p:spPr>
          <a:xfrm>
            <a:off x="317500" y="1306513"/>
            <a:ext cx="1644650" cy="5222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Руководство проектом</a:t>
            </a:r>
          </a:p>
        </p:txBody>
      </p:sp>
      <p:sp>
        <p:nvSpPr>
          <p:cNvPr id="39" name="TextBox 38">
            <a:extLst>
              <a:ext uri="{FF2B5EF4-FFF2-40B4-BE49-F238E27FC236}"/>
            </a:extLst>
          </p:cNvPr>
          <p:cNvSpPr txBox="1"/>
          <p:nvPr/>
        </p:nvSpPr>
        <p:spPr>
          <a:xfrm>
            <a:off x="315913" y="3630613"/>
            <a:ext cx="1517403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  <a:latin typeface="+mn-lt"/>
              </a:rPr>
              <a:t>Команда проекта</a:t>
            </a:r>
            <a:endParaRPr lang="ru-RU" sz="14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68616" name="Заголовок 2"/>
          <p:cNvSpPr>
            <a:spLocks noGrp="1"/>
          </p:cNvSpPr>
          <p:nvPr>
            <p:ph type="title"/>
          </p:nvPr>
        </p:nvSpPr>
        <p:spPr>
          <a:xfrm>
            <a:off x="244475" y="332656"/>
            <a:ext cx="8648700" cy="4397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Команда проекта </a:t>
            </a:r>
          </a:p>
        </p:txBody>
      </p:sp>
      <p:sp>
        <p:nvSpPr>
          <p:cNvPr id="19" name="Rectangle 53"/>
          <p:cNvSpPr txBox="1">
            <a:spLocks noChangeArrowheads="1"/>
          </p:cNvSpPr>
          <p:nvPr/>
        </p:nvSpPr>
        <p:spPr bwMode="auto">
          <a:xfrm>
            <a:off x="2101800" y="3074988"/>
            <a:ext cx="1462088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2960"/>
              </a:buClr>
              <a:defRPr/>
            </a:pP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21" name="Rectangle 53"/>
          <p:cNvSpPr txBox="1">
            <a:spLocks noChangeArrowheads="1"/>
          </p:cNvSpPr>
          <p:nvPr/>
        </p:nvSpPr>
        <p:spPr bwMode="auto">
          <a:xfrm>
            <a:off x="2428860" y="3071810"/>
            <a:ext cx="1785938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Тютина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В.И.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старший воспитатель</a:t>
            </a:r>
          </a:p>
          <a:p>
            <a:pPr>
              <a:buClr>
                <a:srgbClr val="002960"/>
              </a:buClr>
              <a:defRPr/>
            </a:pPr>
            <a:endParaRPr lang="ru-RU" altLang="ru-RU" sz="1000" b="1" kern="0" dirty="0" smtClean="0">
              <a:solidFill>
                <a:srgbClr val="00295C"/>
              </a:solidFill>
            </a:endParaRPr>
          </a:p>
        </p:txBody>
      </p:sp>
      <p:sp>
        <p:nvSpPr>
          <p:cNvPr id="22" name="Rectangle 165"/>
          <p:cNvSpPr txBox="1">
            <a:spLocks noChangeArrowheads="1"/>
          </p:cNvSpPr>
          <p:nvPr/>
        </p:nvSpPr>
        <p:spPr bwMode="auto">
          <a:xfrm>
            <a:off x="2428860" y="1357299"/>
            <a:ext cx="2143139" cy="153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marL="342900" indent="-34290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619125" lvl="4" indent="0" algn="ctr">
              <a:buClr>
                <a:srgbClr val="002960"/>
              </a:buClr>
              <a:buSzPct val="89000"/>
              <a:defRPr/>
            </a:pPr>
            <a:r>
              <a:rPr lang="ru-RU" altLang="ru-RU" sz="1000" kern="0" dirty="0" smtClean="0">
                <a:solidFill>
                  <a:srgbClr val="00295C"/>
                </a:solidFill>
              </a:rPr>
              <a:t>Руководитель проекта</a:t>
            </a:r>
            <a:endParaRPr lang="en-US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71612"/>
            <a:ext cx="1285676" cy="14708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ФОТО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Rectangle 53"/>
          <p:cNvSpPr txBox="1">
            <a:spLocks noChangeArrowheads="1"/>
          </p:cNvSpPr>
          <p:nvPr/>
        </p:nvSpPr>
        <p:spPr bwMode="auto">
          <a:xfrm>
            <a:off x="467544" y="5579368"/>
            <a:ext cx="1604126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Орехова Е.К.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заведующий</a:t>
            </a:r>
          </a:p>
          <a:p>
            <a:pPr algn="ctr"/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67544" y="4090293"/>
            <a:ext cx="1076375" cy="14525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ФОТО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4" name="Rectangle 53"/>
          <p:cNvSpPr txBox="1">
            <a:spLocks noChangeArrowheads="1"/>
          </p:cNvSpPr>
          <p:nvPr/>
        </p:nvSpPr>
        <p:spPr bwMode="auto">
          <a:xfrm>
            <a:off x="1928794" y="5643578"/>
            <a:ext cx="1462088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Чеботарева О.В.</a:t>
            </a:r>
          </a:p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воспитатель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000232" y="4143380"/>
            <a:ext cx="1076375" cy="14525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ФОТО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48264" y="6376243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2</a:t>
            </a:fld>
            <a:endParaRPr lang="ru-RU" sz="1400" dirty="0"/>
          </a:p>
        </p:txBody>
      </p:sp>
      <p:pic>
        <p:nvPicPr>
          <p:cNvPr id="24" name="Picture 4" descr="http://dssvetlachok.yak-uo.ru/media/_versions/%D0%BE%D1%80%D0%B5%D1%85%D0%BE%D0%B2%D0%B0_sma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14818"/>
            <a:ext cx="1267771" cy="1285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5" descr="C:\Users\User\Desktop\САЙТ\Сведения об образовательной организации\Руководство. Педагогический состав\823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1571612"/>
            <a:ext cx="1071570" cy="1607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458" name="Picture 2" descr="http://sad4kr-gr.ucoz.net/KARTINKI/logoti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857364"/>
            <a:ext cx="1000132" cy="1287171"/>
          </a:xfrm>
          <a:prstGeom prst="rect">
            <a:avLst/>
          </a:prstGeom>
          <a:noFill/>
        </p:spPr>
      </p:pic>
      <p:pic>
        <p:nvPicPr>
          <p:cNvPr id="48129" name="Picture 1" descr="C:\Users\User\Desktop\САЙТ\Сведения об образовательной организации\Руководство. Педагогический состав\823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1670" y="4214818"/>
            <a:ext cx="885805" cy="13288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04369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Заголовок 1"/>
          <p:cNvSpPr>
            <a:spLocks noGrp="1"/>
          </p:cNvSpPr>
          <p:nvPr>
            <p:ph type="title"/>
          </p:nvPr>
        </p:nvSpPr>
        <p:spPr>
          <a:xfrm>
            <a:off x="214313" y="1071563"/>
            <a:ext cx="8643937" cy="531812"/>
          </a:xfrm>
        </p:spPr>
        <p:txBody>
          <a:bodyPr>
            <a:normAutofit fontScale="90000"/>
          </a:bodyPr>
          <a:lstStyle/>
          <a:p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Карта текущего состояния процесса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1800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Оптимизация </a:t>
            </a:r>
            <a:r>
              <a:rPr lang="ru-RU" sz="1800" u="sng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процесса презентации центров активности в группе для мотивации самостоятельной деятельности воспитанников» </a:t>
            </a: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800" dirty="0" smtClean="0">
                <a:latin typeface="Arial" pitchFamily="34" charset="0"/>
                <a:cs typeface="Arial" pitchFamily="34" charset="0"/>
              </a:rPr>
            </a:b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3350" y="333375"/>
            <a:ext cx="8470900" cy="6477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есть»)</a:t>
            </a:r>
            <a:b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24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500813"/>
            <a:ext cx="347662" cy="285750"/>
          </a:xfrm>
        </p:spPr>
        <p:txBody>
          <a:bodyPr/>
          <a:lstStyle/>
          <a:p>
            <a:pPr algn="ctr">
              <a:defRPr/>
            </a:pPr>
            <a:fld id="{74A261D7-6997-4E55-B5F3-94244C57EDE8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3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89" name="Таблица 88"/>
          <p:cNvGraphicFramePr>
            <a:graphicFrameLocks noGrp="1"/>
          </p:cNvGraphicFramePr>
          <p:nvPr/>
        </p:nvGraphicFramePr>
        <p:xfrm>
          <a:off x="6000750" y="5357813"/>
          <a:ext cx="3143240" cy="14909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3240"/>
              </a:tblGrid>
              <a:tr h="26619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67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58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36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91386206"/>
              </p:ext>
            </p:extLst>
          </p:nvPr>
        </p:nvGraphicFramePr>
        <p:xfrm>
          <a:off x="7072330" y="3500438"/>
          <a:ext cx="1143008" cy="1341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8"/>
              </a:tblGrid>
              <a:tr h="228123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Воспитанники</a:t>
                      </a:r>
                    </a:p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528830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Организуют деятельность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центре, согласно инструкции воспитателя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155538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7-10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graphicFrame>
        <p:nvGraphicFramePr>
          <p:cNvPr id="52" name="Таблица 5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18777264"/>
              </p:ext>
            </p:extLst>
          </p:nvPr>
        </p:nvGraphicFramePr>
        <p:xfrm>
          <a:off x="5214942" y="3429000"/>
          <a:ext cx="1143008" cy="135732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8"/>
              </a:tblGrid>
              <a:tr h="3779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Воспитанники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72161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Ждут (нуждаются в инструкции воспитателя)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257719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3-5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graphicFrame>
        <p:nvGraphicFramePr>
          <p:cNvPr id="53" name="Таблица 5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03387707"/>
              </p:ext>
            </p:extLst>
          </p:nvPr>
        </p:nvGraphicFramePr>
        <p:xfrm>
          <a:off x="3214678" y="3500438"/>
          <a:ext cx="1285884" cy="12287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5884"/>
              </a:tblGrid>
              <a:tr h="220027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Воспитанники</a:t>
                      </a:r>
                    </a:p>
                    <a:p>
                      <a:endParaRPr lang="ru-RU" sz="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664852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Выбирают центр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активности (после предложения воспитателя)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220027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1-2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graphicFrame>
        <p:nvGraphicFramePr>
          <p:cNvPr id="54" name="Таблица 5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0511460"/>
              </p:ext>
            </p:extLst>
          </p:nvPr>
        </p:nvGraphicFramePr>
        <p:xfrm>
          <a:off x="642910" y="3357562"/>
          <a:ext cx="1428760" cy="139605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8760"/>
              </a:tblGrid>
              <a:tr h="5000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r>
                        <a:rPr lang="ru-RU" sz="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группы</a:t>
                      </a:r>
                      <a:endParaRPr lang="ru-RU" sz="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532756"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Презентация  центров активности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36324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20-30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sp>
        <p:nvSpPr>
          <p:cNvPr id="55" name="Стрелка вправо 54"/>
          <p:cNvSpPr/>
          <p:nvPr/>
        </p:nvSpPr>
        <p:spPr>
          <a:xfrm>
            <a:off x="6500826" y="3429000"/>
            <a:ext cx="428628" cy="270318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7" name="Стрелка вправо 56"/>
          <p:cNvSpPr/>
          <p:nvPr/>
        </p:nvSpPr>
        <p:spPr>
          <a:xfrm>
            <a:off x="4714876" y="3357562"/>
            <a:ext cx="285752" cy="270318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2" name="Стрелка вправо 61"/>
          <p:cNvSpPr/>
          <p:nvPr/>
        </p:nvSpPr>
        <p:spPr>
          <a:xfrm>
            <a:off x="2571736" y="3286124"/>
            <a:ext cx="357190" cy="270318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5" name="Пятно 1 60"/>
          <p:cNvSpPr/>
          <p:nvPr/>
        </p:nvSpPr>
        <p:spPr>
          <a:xfrm>
            <a:off x="1714480" y="3071810"/>
            <a:ext cx="642942" cy="433387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8" name="Пятно 1 60"/>
          <p:cNvSpPr/>
          <p:nvPr/>
        </p:nvSpPr>
        <p:spPr>
          <a:xfrm>
            <a:off x="5214942" y="3000372"/>
            <a:ext cx="500066" cy="433387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0" name="Пятно 1 60"/>
          <p:cNvSpPr/>
          <p:nvPr/>
        </p:nvSpPr>
        <p:spPr>
          <a:xfrm>
            <a:off x="3143240" y="3000372"/>
            <a:ext cx="500066" cy="433387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" name="Пятно 1 60"/>
          <p:cNvSpPr/>
          <p:nvPr/>
        </p:nvSpPr>
        <p:spPr>
          <a:xfrm>
            <a:off x="7000892" y="3071810"/>
            <a:ext cx="500066" cy="433387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071802" y="235743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Отсутствие интереса у детей  в центре активности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214942" y="2500306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Не получают инструкцию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642910" y="2143116"/>
            <a:ext cx="17145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Насыщение центров активности 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материалом не интересным, не понятным для детей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6643702" y="2428868"/>
            <a:ext cx="22145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Не понимают предназначение центра. Быстро теряют интерес,  уходят из центра</a:t>
            </a:r>
            <a:endParaRPr lang="ru-RU" sz="1200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214282" y="5929330"/>
            <a:ext cx="60722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ВПП (время протекания процесса) – 31- 47 минут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304800" y="1412875"/>
            <a:ext cx="8686800" cy="550863"/>
          </a:xfrm>
        </p:spPr>
        <p:txBody>
          <a:bodyPr/>
          <a:lstStyle/>
          <a:p>
            <a:pPr eaLnBrk="1" hangingPunct="1"/>
            <a:r>
              <a:rPr lang="ru-RU" sz="2400" smtClean="0"/>
              <a:t>Пирамида проблем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A72398FC-FD3C-463B-98CB-8FF5F6A254EC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4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7950" y="404813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2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есть»)</a:t>
            </a: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/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 smtClean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071538" y="2285993"/>
          <a:ext cx="5214974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4143375" y="3143250"/>
            <a:ext cx="2071688" cy="42862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</a:rPr>
              <a:t>НЕ ВЫЯВЛЕНЫ</a:t>
            </a:r>
          </a:p>
        </p:txBody>
      </p:sp>
      <p:sp>
        <p:nvSpPr>
          <p:cNvPr id="9" name="Пятно 1 60"/>
          <p:cNvSpPr/>
          <p:nvPr/>
        </p:nvSpPr>
        <p:spPr>
          <a:xfrm>
            <a:off x="1857375" y="5286375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3" name="Пятно 1 60"/>
          <p:cNvSpPr/>
          <p:nvPr/>
        </p:nvSpPr>
        <p:spPr>
          <a:xfrm>
            <a:off x="2428875" y="5857875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4" name="Пятно 1 60"/>
          <p:cNvSpPr/>
          <p:nvPr/>
        </p:nvSpPr>
        <p:spPr>
          <a:xfrm>
            <a:off x="4429125" y="5786438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15" name="Пятно 1 60"/>
          <p:cNvSpPr/>
          <p:nvPr/>
        </p:nvSpPr>
        <p:spPr>
          <a:xfrm>
            <a:off x="4572000" y="5072063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00563" y="4286250"/>
            <a:ext cx="2500312" cy="500063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</a:rPr>
              <a:t>НЕ ВЫЯВЛЕНЫ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5643570" y="4929198"/>
          <a:ext cx="3286148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86148"/>
              </a:tblGrid>
              <a:tr h="89105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Насыщение центров активности   материалом не интересным, не понятным для детей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Отсутствие интереса у детей в центре активности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Не получают инструкцию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Не понимают предназначение центра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Быстро теряют интерес, уходят из центра</a:t>
                      </a:r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01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01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1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25DD7A-B814-46E7-A598-17158D40F949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2875" y="500063"/>
            <a:ext cx="8686800" cy="785812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/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 smtClean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7438" name="Прямоугольник 5"/>
          <p:cNvSpPr>
            <a:spLocks noChangeArrowheads="1"/>
          </p:cNvSpPr>
          <p:nvPr/>
        </p:nvSpPr>
        <p:spPr bwMode="auto">
          <a:xfrm>
            <a:off x="785786" y="357166"/>
            <a:ext cx="80804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Franklin Gothic Medium" pitchFamily="34" charset="0"/>
              </a:rPr>
              <a:t>Анализ проблем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07950" y="404813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/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 smtClean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5" y="928670"/>
          <a:ext cx="8786872" cy="37338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090023"/>
                <a:gridCol w="2412705"/>
                <a:gridCol w="2285381"/>
                <a:gridCol w="1998763"/>
              </a:tblGrid>
              <a:tr h="51816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Проблемы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Первопричины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Решения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Вклад в достижение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цели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29640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Низкий уровень посещаемости центров активности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Насыщение центров активности  </a:t>
                      </a:r>
                    </a:p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материалом не интересным, не понятным для детей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Дооснащение центров активности. Взаимодействие в оснащении центров с родителями (законными представителями)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специалистами ДОУ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Все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центры активности оснащены всем необходимым оборудованием способствующим их привлекательности для детей.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Отсутствие мотивации у воспитанников для самостоятельной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деятельности 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. Отсутствие интереса у детей в центре активности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Создание проблемно- поисковых ситуаций.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Повышение мотивации дошкольников при работе в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центрах активности.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29640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Затруднение воспитанников в эффективном использовании центров активности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Не понимают предназначение центра</a:t>
                      </a:r>
                    </a:p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Быстро теряют интерес, </a:t>
                      </a:r>
                    </a:p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уходят из центра</a:t>
                      </a:r>
                    </a:p>
                    <a:p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Создание и размещение алгоритмов деятельности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центрах активности. 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центрах размещены алгоритмы деятельности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Использование центров активности не по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назначению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Неумение детей действовать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самостоятельно. 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Разработка и изготовление карточек подсказок, маркировка материалов центра.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Маркировка материалов в центрах активности, размещение карточек - подсказок.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142844" y="857232"/>
            <a:ext cx="8786874" cy="838200"/>
          </a:xfrm>
        </p:spPr>
        <p:txBody>
          <a:bodyPr/>
          <a:lstStyle/>
          <a:p>
            <a:pPr>
              <a:defRPr/>
            </a:pPr>
            <a:r>
              <a:rPr lang="ru-RU" sz="1600" dirty="0" smtClean="0">
                <a:latin typeface="Franklin Gothic Medium" pitchFamily="34" charset="0"/>
              </a:rPr>
              <a:t>Карта целевого состояния процесса</a:t>
            </a:r>
            <a:br>
              <a:rPr lang="ru-RU" sz="1600" dirty="0" smtClean="0">
                <a:latin typeface="Franklin Gothic Medium" pitchFamily="34" charset="0"/>
              </a:rPr>
            </a:br>
            <a:r>
              <a:rPr lang="ru-RU" sz="1400" dirty="0" smtClean="0">
                <a:latin typeface="Franklin Gothic Medium" pitchFamily="34" charset="0"/>
              </a:rPr>
              <a:t>«</a:t>
            </a:r>
            <a:r>
              <a:rPr lang="ru-RU" sz="1400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Оптимизация </a:t>
            </a:r>
            <a:r>
              <a:rPr lang="ru-RU" sz="1400" u="sng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процесса подготовки центров активности в группе для мотивации самостоятельной </a:t>
            </a:r>
            <a:br>
              <a:rPr lang="ru-RU" sz="1400" u="sng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1400" u="sng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деятельности воспитанников»</a:t>
            </a:r>
            <a:endParaRPr lang="ru-RU" sz="1600" dirty="0" smtClean="0">
              <a:latin typeface="Franklin Gothic Medium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13D3F16A-6277-405D-89F9-9658A4A317D3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6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3350" y="333375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будет»)</a:t>
            </a:r>
            <a:b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24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8446" name="TextBox 48"/>
          <p:cNvSpPr txBox="1">
            <a:spLocks noChangeArrowheads="1"/>
          </p:cNvSpPr>
          <p:nvPr/>
        </p:nvSpPr>
        <p:spPr bwMode="auto">
          <a:xfrm>
            <a:off x="214282" y="5214950"/>
            <a:ext cx="46085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ВПП (время протекания процесса) – 21 – 29 минуты</a:t>
            </a:r>
            <a:r>
              <a:rPr lang="ru-RU" sz="1200" dirty="0" smtClean="0"/>
              <a:t> </a:t>
            </a:r>
          </a:p>
          <a:p>
            <a:endParaRPr lang="ru-RU" sz="12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88868709"/>
              </p:ext>
            </p:extLst>
          </p:nvPr>
        </p:nvGraphicFramePr>
        <p:xfrm>
          <a:off x="5572132" y="2428869"/>
          <a:ext cx="1643074" cy="164307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3074"/>
              </a:tblGrid>
              <a:tr h="410769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Воспитанники</a:t>
                      </a:r>
                    </a:p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952236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Самостоятельная деятельность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центрах активности группы, согласно оснащению и предназначению центра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280069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5-7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8070861"/>
              </p:ext>
            </p:extLst>
          </p:nvPr>
        </p:nvGraphicFramePr>
        <p:xfrm>
          <a:off x="3357554" y="2500306"/>
          <a:ext cx="1376372" cy="16675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6372"/>
              </a:tblGrid>
              <a:tr h="455025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Воспитанники</a:t>
                      </a:r>
                    </a:p>
                    <a:p>
                      <a:endParaRPr lang="ru-RU" sz="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90230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самостоятельно</a:t>
                      </a:r>
                    </a:p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выбирают центр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активности 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31024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1-2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1000100" y="2928934"/>
          <a:ext cx="1357322" cy="13573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57322"/>
              </a:tblGrid>
              <a:tr h="5061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r>
                        <a:rPr lang="ru-RU" sz="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группы</a:t>
                      </a:r>
                      <a:endParaRPr lang="ru-RU" sz="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506123"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Насыщение центров активности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34508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15-20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sp>
        <p:nvSpPr>
          <p:cNvPr id="34" name="Стрелка вправо 33"/>
          <p:cNvSpPr/>
          <p:nvPr/>
        </p:nvSpPr>
        <p:spPr>
          <a:xfrm>
            <a:off x="4929190" y="3143248"/>
            <a:ext cx="323852" cy="366862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2643174" y="3143248"/>
            <a:ext cx="404815" cy="366862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85720" y="1714488"/>
            <a:ext cx="242889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Дооснащение центров активности. Взаимодействие в оснащении центров с родителями (законными представителями) и специалистами ДОУ. Создание проблемно- поисковых ситуаций.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072066" y="1857364"/>
            <a:ext cx="34290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Создание и размещение алгоритмов деятельности в центрах активности. Маркировка центров активности.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857232"/>
            <a:ext cx="81439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Карта идеального состояния процесса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Оптимизация </a:t>
            </a:r>
            <a:r>
              <a:rPr lang="ru-RU" sz="1400" u="sng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процесса презентации центров активности в группе для мотивации самостоятельной деятельности воспитанников»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16" y="2143116"/>
          <a:ext cx="1428760" cy="13573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8760"/>
              </a:tblGrid>
              <a:tr h="339329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Воспитанники</a:t>
                      </a:r>
                    </a:p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786626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Самостоятельно используют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оснащение центра согласно предназначению.</a:t>
                      </a: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23136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5-7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429124" y="2143116"/>
          <a:ext cx="1357322" cy="135732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57322"/>
              </a:tblGrid>
              <a:tr h="268211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Воспитанники</a:t>
                      </a: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810449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Самостоятельно организуют деятельность в центре активности 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27866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3-5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285984" y="2143116"/>
          <a:ext cx="1285884" cy="13573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5884"/>
              </a:tblGrid>
              <a:tr h="3779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Воспитанники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72161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Выбирают центр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активности (по желанию и интересам)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257719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1-2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41123733"/>
              </p:ext>
            </p:extLst>
          </p:nvPr>
        </p:nvGraphicFramePr>
        <p:xfrm>
          <a:off x="285720" y="2071678"/>
          <a:ext cx="1214446" cy="13573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14446"/>
              </a:tblGrid>
              <a:tr h="6077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r>
                        <a:rPr lang="ru-RU" sz="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группы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445688"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Презентация центров активности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303877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10-15 мин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3786182" y="2714620"/>
            <a:ext cx="428628" cy="285752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6072198" y="2714620"/>
            <a:ext cx="428628" cy="270318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714480" y="2714620"/>
            <a:ext cx="357190" cy="270318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5214950"/>
            <a:ext cx="592935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ВПП (время протекания процесса) – 19- 28 минуты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43010" name="think-cell Slide" r:id="rId4" imgW="360" imgH="360" progId="">
              <p:embed/>
            </p:oleObj>
          </a:graphicData>
        </a:graphic>
      </p:graphicFrame>
      <p:sp>
        <p:nvSpPr>
          <p:cNvPr id="71705" name="Заголовок 1"/>
          <p:cNvSpPr>
            <a:spLocks noGrp="1"/>
          </p:cNvSpPr>
          <p:nvPr>
            <p:ph type="title"/>
          </p:nvPr>
        </p:nvSpPr>
        <p:spPr>
          <a:xfrm>
            <a:off x="247650" y="116632"/>
            <a:ext cx="8648700" cy="4397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Достигнутые результаты (было и стало)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8</a:t>
            </a:fld>
            <a:endParaRPr lang="ru-RU" sz="14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17345943"/>
              </p:ext>
            </p:extLst>
          </p:nvPr>
        </p:nvGraphicFramePr>
        <p:xfrm>
          <a:off x="357158" y="857232"/>
          <a:ext cx="8429684" cy="5441639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2786082"/>
                <a:gridCol w="3714776"/>
                <a:gridCol w="1928826"/>
              </a:tblGrid>
              <a:tr h="4286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БЫЛО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СТАЛО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912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Отсутствие мотивации у воспитанников для самостоятельной деятельности.</a:t>
                      </a: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Появление интереса у детей в центре активности</a:t>
                      </a:r>
                      <a:endParaRPr lang="ru-RU" sz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 row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9121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Низкий уровень посещаемости центров активности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центры активности оснащены всем необходимым оборудованием способствующим их привлекательности для детей.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3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Затруднение воспитанников в эффективном использовании центров активности</a:t>
                      </a: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Создание и размещение алгоритмов деятельности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центрах активности.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Самостоятельно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принимают решение в использовании центра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1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Использование центров активности не по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назначению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Маркировка материалов в центрах активности, размещение карточек – подсказок, позволяет использовать центр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назначению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400" u="none" strike="noStrike" kern="1200" spc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 протекания процесса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31- 47 минут</a:t>
                      </a:r>
                      <a:endParaRPr lang="ru-RU" sz="1400" u="none" strike="noStrike" kern="1200" spc="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spc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 протекания процесса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 – 29 минуты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400" b="1" u="none" strike="noStrike" kern="1200" spc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</a:tr>
              <a:tr h="54730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6355" marR="2635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" name="Picture 3" descr="C:\Users\User\Desktop\23-10-2020_18-12-57\IMG_426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4071942"/>
            <a:ext cx="1657336" cy="19314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C:\Users\User\Desktop\23-10-2020_18-12-57\IMG_4259.JPG"/>
          <p:cNvPicPr>
            <a:picLocks noChangeAspect="1" noChangeArrowheads="1"/>
          </p:cNvPicPr>
          <p:nvPr/>
        </p:nvPicPr>
        <p:blipFill>
          <a:blip r:embed="rId6" cstate="print"/>
          <a:srcRect r="10979"/>
          <a:stretch>
            <a:fillRect/>
          </a:stretch>
        </p:blipFill>
        <p:spPr bwMode="auto">
          <a:xfrm>
            <a:off x="7072330" y="1500174"/>
            <a:ext cx="1357290" cy="20329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1085931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</TotalTime>
  <Words>761</Words>
  <Application>Microsoft Office PowerPoint</Application>
  <PresentationFormat>Экран (4:3)</PresentationFormat>
  <Paragraphs>159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think-cell Slide</vt:lpstr>
      <vt:lpstr>ПАСПОРТ ПРОЕКТА  «Оптимизация процесса  презентации центров активности в группе для мотивации самостоятельной деятельности воспитанников»</vt:lpstr>
      <vt:lpstr>Команда проекта </vt:lpstr>
      <vt:lpstr>Карта текущего состояния процесса «Оптимизация процесса презентации центров активности в группе для мотивации самостоятельной деятельности воспитанников» » </vt:lpstr>
      <vt:lpstr>Пирамида проблем</vt:lpstr>
      <vt:lpstr>Слайд 5</vt:lpstr>
      <vt:lpstr>Карта целевого состояния процесса «Оптимизация процесса подготовки центров активности в группе для мотивации самостоятельной  деятельности воспитанников»</vt:lpstr>
      <vt:lpstr>Слайд 7</vt:lpstr>
      <vt:lpstr>Достигнутые результаты (было и стало)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Шиянова Елена Николаевна</dc:creator>
  <cp:lastModifiedBy>User</cp:lastModifiedBy>
  <cp:revision>87</cp:revision>
  <cp:lastPrinted>2019-04-25T09:14:46Z</cp:lastPrinted>
  <dcterms:created xsi:type="dcterms:W3CDTF">2018-08-20T14:01:12Z</dcterms:created>
  <dcterms:modified xsi:type="dcterms:W3CDTF">2020-10-27T15:07:01Z</dcterms:modified>
</cp:coreProperties>
</file>