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8" r:id="rId2"/>
    <p:sldId id="520" r:id="rId3"/>
    <p:sldId id="531" r:id="rId4"/>
    <p:sldId id="532" r:id="rId5"/>
    <p:sldId id="533" r:id="rId6"/>
    <p:sldId id="534" r:id="rId7"/>
    <p:sldId id="535" r:id="rId8"/>
    <p:sldId id="528" r:id="rId9"/>
    <p:sldId id="529" r:id="rId10"/>
    <p:sldId id="536" r:id="rId11"/>
    <p:sldId id="537" r:id="rId12"/>
    <p:sldId id="538" r:id="rId13"/>
  </p:sldIdLst>
  <p:sldSz cx="9144000" cy="6859588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8F"/>
    <a:srgbClr val="B7CE88"/>
    <a:srgbClr val="A5C26A"/>
    <a:srgbClr val="D16309"/>
    <a:srgbClr val="C05B08"/>
    <a:srgbClr val="4774AB"/>
    <a:srgbClr val="7BA8DF"/>
    <a:srgbClr val="BCD3EE"/>
    <a:srgbClr val="D1E0F3"/>
    <a:srgbClr val="BFD5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6" autoAdjust="0"/>
    <p:restoredTop sz="97324" autoAdjust="0"/>
  </p:normalViewPr>
  <p:slideViewPr>
    <p:cSldViewPr>
      <p:cViewPr>
        <p:scale>
          <a:sx n="100" d="100"/>
          <a:sy n="100" d="100"/>
        </p:scale>
        <p:origin x="-456" y="1140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3918" y="-7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sz="1200" b="1" dirty="0" smtClean="0"/>
        </a:p>
        <a:p>
          <a:endParaRPr lang="ru-RU" sz="1200" b="1" dirty="0" smtClean="0"/>
        </a:p>
        <a:p>
          <a:r>
            <a:rPr lang="ru-RU" sz="1200" b="1" dirty="0" smtClean="0"/>
            <a:t>Федеральный </a:t>
          </a:r>
        </a:p>
        <a:p>
          <a:r>
            <a:rPr lang="ru-RU" sz="1200" b="1" dirty="0" smtClean="0"/>
            <a:t>уровень</a:t>
          </a:r>
          <a:endParaRPr lang="ru-RU" sz="1200" b="1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200" b="1" dirty="0" smtClean="0"/>
            <a:t>Уровень </a:t>
          </a:r>
          <a:r>
            <a:rPr lang="ru-RU" sz="1200" b="1" dirty="0"/>
            <a:t>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6ED736A1-15B8-4871-B999-2F990B2A931B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9F832079-3A62-4348-A09E-E02F8D9859B2}" type="presOf" srcId="{CBB2EDB4-08BF-49DB-9282-C363CE23E3D0}" destId="{8064A9E2-4365-4891-A563-4210D9FE6047}" srcOrd="1" destOrd="0" presId="urn:microsoft.com/office/officeart/2005/8/layout/pyramid1"/>
    <dgm:cxn modelId="{0040FEEA-C6F8-49F8-981A-60C608785551}" type="presOf" srcId="{C055D918-0D48-44D3-9287-CAE1B93EB64A}" destId="{8C222443-D6D5-437E-8A06-7845FF64044F}" srcOrd="0" destOrd="0" presId="urn:microsoft.com/office/officeart/2005/8/layout/pyramid1"/>
    <dgm:cxn modelId="{3BAAC206-4FDE-49D9-B526-7AF99B333080}" type="presOf" srcId="{F014B99B-BC0F-4D51-AA35-03139CBC5BDF}" destId="{47753778-DDCD-4F66-8671-0963E55AC1AB}" srcOrd="0" destOrd="0" presId="urn:microsoft.com/office/officeart/2005/8/layout/pyramid1"/>
    <dgm:cxn modelId="{60500510-CB26-43E6-8823-B09595648907}" type="presOf" srcId="{F014B99B-BC0F-4D51-AA35-03139CBC5BDF}" destId="{158BBE6D-1C8E-4142-827F-B1B32D20364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3B48326-23C8-47FF-996F-D829F532EDFA}" type="presOf" srcId="{8380A261-4409-4C6B-8A07-0D64C5422F6D}" destId="{EB789FCB-B92C-4A52-BB06-4A95FA62001B}" srcOrd="1" destOrd="0" presId="urn:microsoft.com/office/officeart/2005/8/layout/pyramid1"/>
    <dgm:cxn modelId="{35C4415C-8FFD-42E6-AE23-4E05659FB01E}" type="presOf" srcId="{CBB2EDB4-08BF-49DB-9282-C363CE23E3D0}" destId="{7099C5AD-A666-455F-9144-31509FAE35FB}" srcOrd="0" destOrd="0" presId="urn:microsoft.com/office/officeart/2005/8/layout/pyramid1"/>
    <dgm:cxn modelId="{3AEF2AAE-790B-441E-9FB5-162E0E593D45}" type="presParOf" srcId="{8C222443-D6D5-437E-8A06-7845FF64044F}" destId="{8E592AC7-B094-488F-86DE-8B46AA43A5F7}" srcOrd="0" destOrd="0" presId="urn:microsoft.com/office/officeart/2005/8/layout/pyramid1"/>
    <dgm:cxn modelId="{728675F3-FB4C-48A9-83BF-7E539E35A5C1}" type="presParOf" srcId="{8E592AC7-B094-488F-86DE-8B46AA43A5F7}" destId="{47753778-DDCD-4F66-8671-0963E55AC1AB}" srcOrd="0" destOrd="0" presId="urn:microsoft.com/office/officeart/2005/8/layout/pyramid1"/>
    <dgm:cxn modelId="{14C78555-648B-46F0-8778-B7CCA9F65F25}" type="presParOf" srcId="{8E592AC7-B094-488F-86DE-8B46AA43A5F7}" destId="{158BBE6D-1C8E-4142-827F-B1B32D20364B}" srcOrd="1" destOrd="0" presId="urn:microsoft.com/office/officeart/2005/8/layout/pyramid1"/>
    <dgm:cxn modelId="{DAFFB86E-2FED-468A-9FAB-975A871C8EE2}" type="presParOf" srcId="{8C222443-D6D5-437E-8A06-7845FF64044F}" destId="{08609C55-E487-4600-AFD0-8994D3888F22}" srcOrd="1" destOrd="0" presId="urn:microsoft.com/office/officeart/2005/8/layout/pyramid1"/>
    <dgm:cxn modelId="{63EE2254-C125-49FC-9636-E9460C86125A}" type="presParOf" srcId="{08609C55-E487-4600-AFD0-8994D3888F22}" destId="{7099C5AD-A666-455F-9144-31509FAE35FB}" srcOrd="0" destOrd="0" presId="urn:microsoft.com/office/officeart/2005/8/layout/pyramid1"/>
    <dgm:cxn modelId="{ABD95CC7-62A8-44EC-89EE-5A425AFFEAC5}" type="presParOf" srcId="{08609C55-E487-4600-AFD0-8994D3888F22}" destId="{8064A9E2-4365-4891-A563-4210D9FE6047}" srcOrd="1" destOrd="0" presId="urn:microsoft.com/office/officeart/2005/8/layout/pyramid1"/>
    <dgm:cxn modelId="{B5D09277-F8FD-48FC-A39A-2EFA0EBF2F6D}" type="presParOf" srcId="{8C222443-D6D5-437E-8A06-7845FF64044F}" destId="{4E66420A-6794-4210-A8DC-A681DFE94B26}" srcOrd="2" destOrd="0" presId="urn:microsoft.com/office/officeart/2005/8/layout/pyramid1"/>
    <dgm:cxn modelId="{FABA36ED-76F7-42D8-8F00-8AC413CCBA54}" type="presParOf" srcId="{4E66420A-6794-4210-A8DC-A681DFE94B26}" destId="{3405B94A-B110-4EB0-B99D-680A85764021}" srcOrd="0" destOrd="0" presId="urn:microsoft.com/office/officeart/2005/8/layout/pyramid1"/>
    <dgm:cxn modelId="{E0309684-CE81-4E0F-A92F-3F81910FCA25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4" y="0"/>
          <a:ext cx="1870803" cy="1415378"/>
        </a:xfrm>
        <a:prstGeom prst="trapezoid">
          <a:avLst>
            <a:gd name="adj" fmla="val 66088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</a:t>
          </a:r>
          <a:endParaRPr lang="ru-RU" sz="1200" b="1" kern="1200" dirty="0"/>
        </a:p>
      </dsp:txBody>
      <dsp:txXfrm>
        <a:off x="1870804" y="0"/>
        <a:ext cx="1870803" cy="1415378"/>
      </dsp:txXfrm>
    </dsp:sp>
    <dsp:sp modelId="{7099C5AD-A666-455F-9144-31509FAE35FB}">
      <dsp:nvSpPr>
        <dsp:cNvPr id="0" name=""/>
        <dsp:cNvSpPr/>
      </dsp:nvSpPr>
      <dsp:spPr>
        <a:xfrm>
          <a:off x="928704" y="1429093"/>
          <a:ext cx="3741607" cy="1415378"/>
        </a:xfrm>
        <a:prstGeom prst="trapezoid">
          <a:avLst>
            <a:gd name="adj" fmla="val 66088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583485" y="1429093"/>
        <a:ext cx="2432045" cy="1415378"/>
      </dsp:txXfrm>
    </dsp:sp>
    <dsp:sp modelId="{3405B94A-B110-4EB0-B99D-680A85764021}">
      <dsp:nvSpPr>
        <dsp:cNvPr id="0" name=""/>
        <dsp:cNvSpPr/>
      </dsp:nvSpPr>
      <dsp:spPr>
        <a:xfrm>
          <a:off x="0" y="2817040"/>
          <a:ext cx="5612411" cy="1415378"/>
        </a:xfrm>
        <a:prstGeom prst="trapezoid">
          <a:avLst>
            <a:gd name="adj" fmla="val 66088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Уровень </a:t>
          </a:r>
          <a:r>
            <a:rPr lang="ru-RU" sz="1200" b="1" kern="1200" dirty="0"/>
            <a:t>организации</a:t>
          </a:r>
        </a:p>
      </dsp:txBody>
      <dsp:txXfrm>
        <a:off x="982172" y="2817040"/>
        <a:ext cx="3648067" cy="141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6174"/>
          </a:xfrm>
          <a:prstGeom prst="rect">
            <a:avLst/>
          </a:prstGeom>
        </p:spPr>
        <p:txBody>
          <a:bodyPr vert="horz" lIns="91534" tIns="45766" rIns="91534" bIns="45766" rtlCol="0"/>
          <a:lstStyle>
            <a:lvl1pPr algn="r">
              <a:defRPr sz="1200"/>
            </a:lvl1pPr>
          </a:lstStyle>
          <a:p>
            <a:fld id="{00C326AB-89AA-4BBF-AA33-ED2087DCC119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430469"/>
            <a:ext cx="2946351" cy="496173"/>
          </a:xfrm>
          <a:prstGeom prst="rect">
            <a:avLst/>
          </a:prstGeom>
        </p:spPr>
        <p:txBody>
          <a:bodyPr vert="horz" lIns="91534" tIns="45766" rIns="91534" bIns="45766" rtlCol="0" anchor="b"/>
          <a:lstStyle>
            <a:lvl1pPr algn="r">
              <a:defRPr sz="1200"/>
            </a:lvl1pPr>
          </a:lstStyle>
          <a:p>
            <a:fld id="{0DCF92BA-43E8-4075-A9A6-F30FB0F207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7300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/>
          <a:lstStyle>
            <a:lvl1pPr algn="r">
              <a:defRPr sz="1200"/>
            </a:lvl1pPr>
          </a:lstStyle>
          <a:p>
            <a:fld id="{FD4FC9AD-8A1C-42BE-B263-1130BA84C471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8" tIns="45494" rIns="90988" bIns="454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3"/>
            <a:ext cx="5438140" cy="4468177"/>
          </a:xfrm>
          <a:prstGeom prst="rect">
            <a:avLst/>
          </a:prstGeom>
        </p:spPr>
        <p:txBody>
          <a:bodyPr vert="horz" lIns="90988" tIns="45494" rIns="90988" bIns="454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88" tIns="45494" rIns="90988" bIns="45494" rtlCol="0" anchor="b"/>
          <a:lstStyle>
            <a:lvl1pPr algn="r">
              <a:defRPr sz="1200"/>
            </a:lvl1pPr>
          </a:lstStyle>
          <a:p>
            <a:fld id="{1781B8C8-C5C8-4DB8-A83D-B5F987959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1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1B8C8-C5C8-4DB8-A83D-B5F9879596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1"/>
            <a:ext cx="7772400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7100"/>
            <a:ext cx="6400800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84162-83C8-497F-A10F-3AC51442F960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74904" y="6521770"/>
            <a:ext cx="2133600" cy="36521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79E1E-9A63-42F8-8D2F-8D3F48785FA7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04"/>
            <a:ext cx="2057400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04"/>
            <a:ext cx="6019800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054-81F8-4658-B719-0F316F220B10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BA1-EB3B-4CBB-952C-243C812FDC3F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922"/>
            <a:ext cx="7772400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7400"/>
            <a:ext cx="7772400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811A-0282-4045-B816-F7F17EA0E435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586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586"/>
            <a:ext cx="4038600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2C6C-9585-469F-B488-A3585D8D4603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483"/>
            <a:ext cx="4040188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392"/>
            <a:ext cx="4040188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483"/>
            <a:ext cx="4041775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5392"/>
            <a:ext cx="4041775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1E33B-EDCC-41DA-8BD3-D1DF3522DD51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CBAB9-59F4-462D-8DE3-5AB956ACE672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654D-F60F-4EA0-9A7E-0261C7D96D6A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3126"/>
            <a:ext cx="3008313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6"/>
            <a:ext cx="5111750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35450"/>
            <a:ext cx="3008313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9B3AB-67FE-430F-AF77-2214E77B74B6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1713"/>
            <a:ext cx="5486400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930"/>
            <a:ext cx="5486400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8596"/>
            <a:ext cx="5486400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A851F-6F9B-4BE1-969B-C17EF4D892C4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701"/>
            <a:ext cx="8229600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586"/>
            <a:ext cx="8229600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7824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437B1-1002-4CD2-B2F6-97A7F31A43D2}" type="datetime1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7824"/>
            <a:ext cx="2895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7824"/>
            <a:ext cx="213360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4" descr="https://static.wixstatic.com/media/6dd9f4_df8a2413ef2f417f9a1e2fe296ce68a0.png_srz_600_350_85_22_0.50_1.20_0.00_png_srz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200" y="15"/>
            <a:ext cx="1030660" cy="60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16" y="68656"/>
            <a:ext cx="8229600" cy="562205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/>
            </a:r>
            <a:br>
              <a:rPr lang="ru-RU" sz="1800" b="1" dirty="0" smtClean="0">
                <a:latin typeface="Arial Narrow" panose="020B0606020202030204" pitchFamily="34" charset="0"/>
              </a:rPr>
            </a:br>
            <a:r>
              <a:rPr lang="ru-RU" sz="1800" b="1" dirty="0" smtClean="0">
                <a:latin typeface="Arial Narrow" panose="020B0606020202030204" pitchFamily="34" charset="0"/>
              </a:rPr>
              <a:t>Паспорт проекта </a:t>
            </a:r>
            <a:r>
              <a:rPr lang="ru-RU" sz="1800" b="1" dirty="0" smtClean="0"/>
              <a:t>«Оптимизация процесса повышения эффективности функционирования ДОУ за счёт унификации визуальных элементов идентификации»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dirty="0" smtClean="0">
                <a:latin typeface="Arial Narrow" panose="020B0606020202030204" pitchFamily="34" charset="0"/>
              </a:rPr>
              <a:t> </a:t>
            </a:r>
            <a:endParaRPr lang="ru-RU" sz="2400" b="1" dirty="0">
              <a:latin typeface="Arial Narrow" panose="020B0606020202030204" pitchFamily="34" charset="0"/>
            </a:endParaRPr>
          </a:p>
        </p:txBody>
      </p:sp>
      <p:sp>
        <p:nvSpPr>
          <p:cNvPr id="1035" name="Номер слайда 1034"/>
          <p:cNvSpPr>
            <a:spLocks noGrp="1"/>
          </p:cNvSpPr>
          <p:nvPr>
            <p:ph type="sldNum" sz="quarter" idx="12"/>
          </p:nvPr>
        </p:nvSpPr>
        <p:spPr>
          <a:xfrm>
            <a:off x="6974904" y="6449745"/>
            <a:ext cx="2133600" cy="36521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1797249"/>
            <a:ext cx="4536504" cy="2112724"/>
          </a:xfrm>
          <a:prstGeom prst="rect">
            <a:avLst/>
          </a:prstGeom>
          <a:solidFill>
            <a:schemeClr val="accent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14282" y="786588"/>
            <a:ext cx="8750206" cy="22145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14282" y="786588"/>
            <a:ext cx="19563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51720" y="1125538"/>
            <a:ext cx="5760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Яковлевского городского округа.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              Детский сад «Радонежский» г. Строитель Яковлевского городского округа»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от создания уникальной системы обозначений до повышения эффективности функционирования ДОУ.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10.06.2020 г.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23.10.2020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14282" y="3144046"/>
            <a:ext cx="8784976" cy="13444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buAutoNum type="arabicPeriod"/>
            </a:pP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 Унификация визуальных элементов обеспечит узнаваемость детского сада среди многообразия дошкольных учреждений.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Повышение эффективности функционирования ДОУ поможет создать положительный образ дошкольного учреждения.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В процессе участвуют родители (законные представители), воспитанники и сотрудники дошкольного учреждения, что улучшает взаимопонимание между участниками образовательного процесса.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142844" y="3144046"/>
            <a:ext cx="2799482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179512" y="4644245"/>
            <a:ext cx="8784976" cy="7858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Повысить эффективность функционирования дошкольного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учреждения до 80%.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214288" y="4644240"/>
            <a:ext cx="138818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179512" y="5572934"/>
            <a:ext cx="8784976" cy="11430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endParaRPr lang="ru-RU" sz="1400" dirty="0" smtClean="0"/>
          </a:p>
          <a:p>
            <a:pPr lvl="0" algn="just"/>
            <a:endParaRPr lang="ru-RU" sz="1400" dirty="0" smtClean="0"/>
          </a:p>
          <a:p>
            <a:pPr lvl="0" algn="just"/>
            <a:r>
              <a:rPr lang="ru-RU" sz="1400" dirty="0" smtClean="0"/>
              <a:t>1.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в социуме положительного образа организации.</a:t>
            </a:r>
          </a:p>
          <a:p>
            <a:pPr lvl="0"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2. Повышение качества предоставляемых образовательных услуг.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200" dirty="0" smtClean="0"/>
              <a:t>Сплочение коллектива ДОУ, родителей (законных представителей) и воспитанников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/>
            </a:extLst>
          </p:cNvPr>
          <p:cNvSpPr txBox="1"/>
          <p:nvPr/>
        </p:nvSpPr>
        <p:spPr>
          <a:xfrm>
            <a:off x="142852" y="5501500"/>
            <a:ext cx="221457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1" descr="C:\Users\user\Desktop\2019-08-08_20-19-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358092"/>
            <a:ext cx="1111003" cy="1089121"/>
          </a:xfrm>
          <a:prstGeom prst="rect">
            <a:avLst/>
          </a:prstGeom>
          <a:noFill/>
        </p:spPr>
      </p:pic>
      <p:pic>
        <p:nvPicPr>
          <p:cNvPr id="23" name="Рисунок 22" descr="IMG-фа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286654"/>
            <a:ext cx="1714480" cy="11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70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419475" y="1484657"/>
            <a:ext cx="896938" cy="100829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prstClr val="black"/>
                </a:solidFill>
              </a:rPr>
              <a:t>0 %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388" y="1484657"/>
            <a:ext cx="2317750" cy="1114683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Отсутствие уникальных элементов идентификации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4" y="1522766"/>
            <a:ext cx="7937" cy="413957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492500" y="3213844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0 %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50825" y="4366637"/>
            <a:ext cx="2305050" cy="601802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Нет разработанных элементов бренда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H="1">
            <a:off x="179388" y="2924852"/>
            <a:ext cx="437356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1" y="-73041"/>
            <a:ext cx="9053513" cy="765352"/>
          </a:xfrm>
          <a:prstGeom prst="rect">
            <a:avLst/>
          </a:prstGeom>
          <a:noFill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563938" y="4293594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0 %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8027989" y="1557699"/>
            <a:ext cx="936625" cy="936842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prstClr val="black"/>
                </a:solidFill>
              </a:rPr>
              <a:t>30%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859338" y="1500967"/>
            <a:ext cx="2233612" cy="1065027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/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Созданы </a:t>
            </a:r>
            <a:r>
              <a:rPr lang="ru-RU" sz="1400" dirty="0" smtClean="0">
                <a:solidFill>
                  <a:schemeClr val="tx1"/>
                </a:solidFill>
              </a:rPr>
              <a:t>уникальные визуальные элементы идентификации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770438" y="2924852"/>
            <a:ext cx="437356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43900" y="4001298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10%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3" name="Блок-схема: узел 52"/>
          <p:cNvSpPr/>
          <p:nvPr/>
        </p:nvSpPr>
        <p:spPr>
          <a:xfrm>
            <a:off x="8072462" y="5215744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10%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0" y="520821"/>
            <a:ext cx="9144000" cy="605224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9918"/>
            <a:ext cx="436562" cy="365210"/>
          </a:xfrm>
        </p:spPr>
        <p:txBody>
          <a:bodyPr/>
          <a:lstStyle/>
          <a:p>
            <a:pPr>
              <a:defRPr/>
            </a:pPr>
            <a:r>
              <a:rPr lang="ru-RU" sz="1400" dirty="0"/>
              <a:t>17</a:t>
            </a:r>
          </a:p>
        </p:txBody>
      </p:sp>
      <p:sp>
        <p:nvSpPr>
          <p:cNvPr id="12305" name="TextBox 23"/>
          <p:cNvSpPr txBox="1">
            <a:spLocks noChangeArrowheads="1"/>
          </p:cNvSpPr>
          <p:nvPr/>
        </p:nvSpPr>
        <p:spPr bwMode="auto">
          <a:xfrm>
            <a:off x="30163" y="523996"/>
            <a:ext cx="132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Calibri" pitchFamily="34" charset="0"/>
              </a:rPr>
              <a:t>БЫЛО</a:t>
            </a:r>
            <a:endParaRPr lang="ru-RU" sz="1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306" name="TextBox 52"/>
          <p:cNvSpPr txBox="1">
            <a:spLocks noChangeArrowheads="1"/>
          </p:cNvSpPr>
          <p:nvPr/>
        </p:nvSpPr>
        <p:spPr bwMode="auto">
          <a:xfrm>
            <a:off x="4502150" y="468422"/>
            <a:ext cx="12763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dirty="0" smtClean="0">
              <a:solidFill>
                <a:srgbClr val="92D050"/>
              </a:solidFill>
              <a:latin typeface="Calibri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92D050"/>
                </a:solidFill>
                <a:latin typeface="Calibri" pitchFamily="34" charset="0"/>
              </a:rPr>
              <a:t>СТАЛО</a:t>
            </a:r>
            <a:endParaRPr lang="ru-RU" sz="16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12308" name="Прямоугольник 31"/>
          <p:cNvSpPr>
            <a:spLocks noChangeArrowheads="1"/>
          </p:cNvSpPr>
          <p:nvPr/>
        </p:nvSpPr>
        <p:spPr bwMode="auto">
          <a:xfrm>
            <a:off x="250825" y="3213845"/>
            <a:ext cx="2286000" cy="276999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 smtClean="0"/>
              <a:t>Нет девиза, флага,   гимна ДОУ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857752" y="4215612"/>
            <a:ext cx="2286000" cy="523996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Созданы графические элементы</a:t>
            </a:r>
            <a:endParaRPr lang="ru-RU" sz="1400" b="1" dirty="0">
              <a:solidFill>
                <a:srgbClr val="464646"/>
              </a:solidFill>
              <a:latin typeface="Calibri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786314" y="5072868"/>
            <a:ext cx="2305050" cy="1143008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Освещение деятельности ДОУ в средствах коммуникации: на сайте ДОУ и </a:t>
            </a:r>
            <a:r>
              <a:rPr lang="ru-RU" sz="1400" dirty="0" err="1" smtClean="0">
                <a:solidFill>
                  <a:schemeClr val="tx1"/>
                </a:solidFill>
              </a:rPr>
              <a:t>мессенжерах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2484439" y="2061052"/>
            <a:ext cx="93503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2555876" y="3574290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55876" y="4654040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092950" y="2061052"/>
            <a:ext cx="9350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7143768" y="4429926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7072330" y="5644372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Блок-схема: узел 31"/>
          <p:cNvSpPr/>
          <p:nvPr/>
        </p:nvSpPr>
        <p:spPr>
          <a:xfrm>
            <a:off x="3571868" y="5430058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0 %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643174" y="5787248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1"/>
          <p:cNvSpPr>
            <a:spLocks noChangeArrowheads="1"/>
          </p:cNvSpPr>
          <p:nvPr/>
        </p:nvSpPr>
        <p:spPr bwMode="auto">
          <a:xfrm>
            <a:off x="285720" y="5644372"/>
            <a:ext cx="2286000" cy="276999"/>
          </a:xfrm>
          <a:prstGeom prst="rect">
            <a:avLst/>
          </a:prstGeom>
          <a:noFill/>
          <a:ln w="28575">
            <a:solidFill>
              <a:srgbClr val="0070C0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 smtClean="0"/>
              <a:t>События не освещались в СМИ</a:t>
            </a:r>
          </a:p>
        </p:txBody>
      </p:sp>
      <p:sp>
        <p:nvSpPr>
          <p:cNvPr id="37" name="Блок-схема: узел 36"/>
          <p:cNvSpPr/>
          <p:nvPr/>
        </p:nvSpPr>
        <p:spPr>
          <a:xfrm>
            <a:off x="8143900" y="3072604"/>
            <a:ext cx="755650" cy="755825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10%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7143768" y="3429794"/>
            <a:ext cx="936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857752" y="3144042"/>
            <a:ext cx="2286000" cy="523220"/>
          </a:xfrm>
          <a:prstGeom prst="rect">
            <a:avLst/>
          </a:prstGeom>
          <a:ln w="28575">
            <a:solidFill>
              <a:srgbClr val="0070C0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Разработан, флаг, девиз ДОУ</a:t>
            </a:r>
            <a:endParaRPr lang="ru-RU" sz="1400" b="1" dirty="0">
              <a:solidFill>
                <a:srgbClr val="464646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68313" y="908261"/>
            <a:ext cx="8229600" cy="4527011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Время протекания процесса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6314A-E21A-46DE-BBAB-830D35AC9B3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>
          <a:xfrm>
            <a:off x="457200" y="274702"/>
            <a:ext cx="8229600" cy="77805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464646"/>
                </a:solidFill>
              </a:rPr>
              <a:t>Достигнутые результаты</a:t>
            </a:r>
            <a:endParaRPr lang="ru-RU" sz="3200" b="1" smtClean="0">
              <a:latin typeface="Arial Narrow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268707"/>
            <a:ext cx="0" cy="93684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403350" y="1268706"/>
            <a:ext cx="2520950" cy="203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alibri" pitchFamily="34" charset="0"/>
              </a:rPr>
              <a:t>БЫЛО</a:t>
            </a: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Calibri" pitchFamily="34" charset="0"/>
              </a:rPr>
              <a:t>60%</a:t>
            </a:r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435601" y="1197252"/>
            <a:ext cx="2519363" cy="92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Calibri" pitchFamily="34" charset="0"/>
              </a:rPr>
              <a:t>СТАЛО</a:t>
            </a:r>
          </a:p>
          <a:p>
            <a:pPr algn="ctr"/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libri" pitchFamily="34" charset="0"/>
              </a:rPr>
              <a:t>90%</a:t>
            </a:r>
            <a:endParaRPr lang="ru-RU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2339976" y="2421499"/>
            <a:ext cx="482441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76600" y="2637448"/>
            <a:ext cx="2870200" cy="11387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Повышение эффективности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30%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089" y="3358340"/>
            <a:ext cx="74326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Повышения эффективности функционирования ДОУ за счёт унификации визуальных элементов идентификации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7" name="TextBox 9"/>
          <p:cNvSpPr txBox="1">
            <a:spLocks noChangeArrowheads="1"/>
          </p:cNvSpPr>
          <p:nvPr/>
        </p:nvSpPr>
        <p:spPr bwMode="auto">
          <a:xfrm>
            <a:off x="1476375" y="4654040"/>
            <a:ext cx="25209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8038" y="5878286"/>
            <a:ext cx="28702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451" y="2781944"/>
            <a:ext cx="1584325" cy="2664442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7950" y="188957"/>
            <a:ext cx="8928100" cy="64785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464646"/>
                </a:solidFill>
              </a:rPr>
              <a:t>Достигнутые результаты</a:t>
            </a:r>
            <a:endParaRPr lang="ru-RU" sz="3200" b="1" smtClean="0">
              <a:latin typeface="Arial Narrow" pitchFamily="34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4787901" y="1413203"/>
            <a:ext cx="410527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b="1" dirty="0">
                <a:latin typeface="Arial Narrow" pitchFamily="34" charset="0"/>
                <a:cs typeface="Times New Roman" pitchFamily="18" charset="0"/>
              </a:rPr>
              <a:t>ЭФФЕКТ </a:t>
            </a:r>
          </a:p>
          <a:p>
            <a:pPr algn="ctr">
              <a:defRPr/>
            </a:pPr>
            <a:endParaRPr lang="ru-RU" altLang="ru-RU" sz="800" dirty="0"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sz="800" dirty="0"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altLang="ru-RU" i="1" dirty="0"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/>
              <a:t>Формирование в социуме положительного образа организации</a:t>
            </a:r>
            <a:endParaRPr lang="ru-RU" altLang="ru-RU" i="1" dirty="0">
              <a:latin typeface="Arial Narrow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i="1" dirty="0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0825" y="1268707"/>
            <a:ext cx="864235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07"/>
            <a:ext cx="0" cy="489857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516689" y="1845103"/>
            <a:ext cx="504825" cy="3604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451" y="1413202"/>
            <a:ext cx="1584325" cy="1295700"/>
          </a:xfrm>
          <a:prstGeom prst="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6" name="TextBox 18"/>
          <p:cNvSpPr txBox="1">
            <a:spLocks noChangeArrowheads="1"/>
          </p:cNvSpPr>
          <p:nvPr/>
        </p:nvSpPr>
        <p:spPr bwMode="auto">
          <a:xfrm>
            <a:off x="1403351" y="1629152"/>
            <a:ext cx="1368425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30 %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347" name="TextBox 19"/>
          <p:cNvSpPr txBox="1">
            <a:spLocks noChangeArrowheads="1"/>
          </p:cNvSpPr>
          <p:nvPr/>
        </p:nvSpPr>
        <p:spPr bwMode="auto">
          <a:xfrm>
            <a:off x="1403351" y="3564764"/>
            <a:ext cx="1368425" cy="36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90 %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348" name="TextBox 20"/>
          <p:cNvSpPr txBox="1">
            <a:spLocks noChangeArrowheads="1"/>
          </p:cNvSpPr>
          <p:nvPr/>
        </p:nvSpPr>
        <p:spPr bwMode="auto">
          <a:xfrm>
            <a:off x="684213" y="5590882"/>
            <a:ext cx="2735262" cy="40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solidFill>
                  <a:srgbClr val="002060"/>
                </a:solidFill>
                <a:latin typeface="Arial Narrow" pitchFamily="34" charset="0"/>
              </a:rPr>
              <a:t>t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  протекания процесса</a:t>
            </a:r>
          </a:p>
        </p:txBody>
      </p:sp>
      <p:sp>
        <p:nvSpPr>
          <p:cNvPr id="15374" name="Прямоугольник 21"/>
          <p:cNvSpPr>
            <a:spLocks noChangeArrowheads="1"/>
          </p:cNvSpPr>
          <p:nvPr/>
        </p:nvSpPr>
        <p:spPr bwMode="auto">
          <a:xfrm>
            <a:off x="4572000" y="4001298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smtClean="0"/>
              <a:t>Повышение </a:t>
            </a:r>
            <a:r>
              <a:rPr lang="ru-RU" sz="1200" dirty="0" smtClean="0"/>
              <a:t>качества предоставляемых образовательных услуг</a:t>
            </a:r>
            <a:endParaRPr lang="ru-RU" sz="1200" b="1" i="1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00826" y="3144042"/>
            <a:ext cx="503237" cy="36044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16689" y="4582587"/>
            <a:ext cx="503237" cy="36044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94303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dirty="0" smtClean="0"/>
              <a:t>Сплочение коллектива ДОУ, родителей (законных представителей) и воспитанников</a:t>
            </a:r>
            <a:endParaRPr lang="ru-RU" sz="12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2856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23528" y="164691"/>
            <a:ext cx="2217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smtClean="0">
                <a:latin typeface="Arial Narrow" pitchFamily="34" charset="0"/>
              </a:rPr>
              <a:t>Команда проекта </a:t>
            </a:r>
            <a:endParaRPr lang="ru-RU" sz="2200" b="1" dirty="0">
              <a:latin typeface="Arial Narrow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179512" y="836921"/>
            <a:ext cx="8784976" cy="29770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836906"/>
            <a:ext cx="16446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10" name="Rectangle 165"/>
          <p:cNvSpPr txBox="1">
            <a:spLocks noChangeArrowheads="1"/>
          </p:cNvSpPr>
          <p:nvPr/>
        </p:nvSpPr>
        <p:spPr bwMode="auto">
          <a:xfrm>
            <a:off x="1907704" y="932939"/>
            <a:ext cx="1538288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400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400" kern="0" dirty="0" smtClean="0">
              <a:solidFill>
                <a:srgbClr val="00295C"/>
              </a:solidFill>
            </a:endParaRPr>
          </a:p>
        </p:txBody>
      </p:sp>
      <p:sp>
        <p:nvSpPr>
          <p:cNvPr id="12" name="Rectangle 53"/>
          <p:cNvSpPr txBox="1">
            <a:spLocks noChangeArrowheads="1"/>
          </p:cNvSpPr>
          <p:nvPr/>
        </p:nvSpPr>
        <p:spPr bwMode="auto">
          <a:xfrm>
            <a:off x="1475656" y="3333776"/>
            <a:ext cx="2357454" cy="3231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50" b="1" kern="0" dirty="0" smtClean="0">
                <a:solidFill>
                  <a:srgbClr val="00295C"/>
                </a:solidFill>
              </a:rPr>
              <a:t>Климова Е.А., заведующий МБДОУ «Детский сад «Радонежский»</a:t>
            </a:r>
            <a:endParaRPr lang="ru-RU" altLang="ru-RU" sz="1050" kern="0" dirty="0" smtClean="0">
              <a:solidFill>
                <a:srgbClr val="00295C"/>
              </a:solidFill>
            </a:endParaRPr>
          </a:p>
        </p:txBody>
      </p:sp>
      <p:sp>
        <p:nvSpPr>
          <p:cNvPr id="14" name="Rectangle 53"/>
          <p:cNvSpPr txBox="1">
            <a:spLocks noChangeArrowheads="1"/>
          </p:cNvSpPr>
          <p:nvPr/>
        </p:nvSpPr>
        <p:spPr bwMode="auto">
          <a:xfrm>
            <a:off x="6948264" y="3333776"/>
            <a:ext cx="1785938" cy="3231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50" b="1" kern="0" dirty="0" smtClean="0">
                <a:solidFill>
                  <a:srgbClr val="00295C"/>
                </a:solidFill>
              </a:rPr>
              <a:t>Юрченко Е.В.,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50" b="1" kern="0" dirty="0" smtClean="0">
                <a:solidFill>
                  <a:srgbClr val="00295C"/>
                </a:solidFill>
              </a:rPr>
              <a:t>старший воспитатель</a:t>
            </a:r>
          </a:p>
        </p:txBody>
      </p:sp>
      <p:sp>
        <p:nvSpPr>
          <p:cNvPr id="15" name="Rectangle 165"/>
          <p:cNvSpPr txBox="1">
            <a:spLocks noChangeArrowheads="1"/>
          </p:cNvSpPr>
          <p:nvPr/>
        </p:nvSpPr>
        <p:spPr bwMode="auto">
          <a:xfrm>
            <a:off x="6516245" y="932938"/>
            <a:ext cx="2067713" cy="153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79512" y="4006005"/>
            <a:ext cx="8784976" cy="26889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TextBox 32">
            <a:extLst>
              <a:ext uri="{FF2B5EF4-FFF2-40B4-BE49-F238E27FC236}"/>
            </a:extLst>
          </p:cNvPr>
          <p:cNvSpPr txBox="1"/>
          <p:nvPr/>
        </p:nvSpPr>
        <p:spPr>
          <a:xfrm>
            <a:off x="179512" y="4006006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34" name="Rectangle 53"/>
          <p:cNvSpPr txBox="1">
            <a:spLocks noChangeArrowheads="1"/>
          </p:cNvSpPr>
          <p:nvPr/>
        </p:nvSpPr>
        <p:spPr bwMode="auto">
          <a:xfrm>
            <a:off x="2267744" y="6214749"/>
            <a:ext cx="208823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    </a:t>
            </a:r>
            <a:r>
              <a:rPr lang="ru-RU" altLang="ru-RU" sz="1200" b="1" kern="0" dirty="0" smtClean="0">
                <a:solidFill>
                  <a:srgbClr val="00295C"/>
                </a:solidFill>
              </a:rPr>
              <a:t>Шильникова Ю.А.,          воспитатель</a:t>
            </a:r>
            <a:endParaRPr lang="ru-RU" altLang="ru-RU" sz="1200" kern="0" dirty="0" smtClean="0">
              <a:solidFill>
                <a:srgbClr val="00295C"/>
              </a:solidFill>
            </a:endParaRPr>
          </a:p>
        </p:txBody>
      </p:sp>
      <p:sp>
        <p:nvSpPr>
          <p:cNvPr id="35" name="Rectangle 53"/>
          <p:cNvSpPr txBox="1">
            <a:spLocks noChangeArrowheads="1"/>
          </p:cNvSpPr>
          <p:nvPr/>
        </p:nvSpPr>
        <p:spPr bwMode="auto">
          <a:xfrm>
            <a:off x="4860032" y="6214749"/>
            <a:ext cx="14620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err="1" smtClean="0">
                <a:solidFill>
                  <a:srgbClr val="00295C"/>
                </a:solidFill>
              </a:rPr>
              <a:t>Реева</a:t>
            </a:r>
            <a:r>
              <a:rPr lang="ru-RU" altLang="ru-RU" sz="1200" b="1" kern="0" dirty="0" smtClean="0">
                <a:solidFill>
                  <a:srgbClr val="00295C"/>
                </a:solidFill>
              </a:rPr>
              <a:t> О.Ю.,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</a:rPr>
              <a:t>педагог-психолог</a:t>
            </a:r>
            <a:endParaRPr lang="ru-RU" altLang="ru-RU" sz="1200" kern="0" dirty="0" smtClean="0">
              <a:solidFill>
                <a:srgbClr val="00295C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7092280" y="6214749"/>
            <a:ext cx="1462088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</a:rPr>
              <a:t>Евдокимова Н.В., инструктор ФИЗО</a:t>
            </a:r>
            <a:endParaRPr lang="ru-RU" altLang="ru-RU" sz="1200" kern="0" dirty="0" smtClean="0">
              <a:solidFill>
                <a:srgbClr val="00295C"/>
              </a:solidFill>
            </a:endParaRPr>
          </a:p>
        </p:txBody>
      </p:sp>
      <p:pic>
        <p:nvPicPr>
          <p:cNvPr id="37" name="Рисунок 36" descr="IMG-КЛИМОВА Е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40" y="1269554"/>
            <a:ext cx="1393041" cy="1857388"/>
          </a:xfrm>
          <a:prstGeom prst="rect">
            <a:avLst/>
          </a:prstGeom>
        </p:spPr>
      </p:pic>
      <p:pic>
        <p:nvPicPr>
          <p:cNvPr id="38" name="Рисунок 37" descr="фот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8" y="1341562"/>
            <a:ext cx="1194587" cy="1785950"/>
          </a:xfrm>
          <a:prstGeom prst="rect">
            <a:avLst/>
          </a:prstGeom>
        </p:spPr>
      </p:pic>
      <p:pic>
        <p:nvPicPr>
          <p:cNvPr id="39" name="Рисунок 38" descr="изображение_viber_2020-10-23_15-37-38.jpg"/>
          <p:cNvPicPr>
            <a:picLocks noChangeAspect="1"/>
          </p:cNvPicPr>
          <p:nvPr/>
        </p:nvPicPr>
        <p:blipFill>
          <a:blip r:embed="rId5" cstate="print"/>
          <a:srcRect l="11111" t="16666" r="27778" b="38542"/>
          <a:stretch>
            <a:fillRect/>
          </a:stretch>
        </p:blipFill>
        <p:spPr>
          <a:xfrm>
            <a:off x="2411760" y="4293904"/>
            <a:ext cx="1756134" cy="1716222"/>
          </a:xfrm>
          <a:prstGeom prst="rect">
            <a:avLst/>
          </a:prstGeom>
        </p:spPr>
      </p:pic>
      <p:pic>
        <p:nvPicPr>
          <p:cNvPr id="40" name="Рисунок 39" descr="изображение_viber_2020-10-23_16-08-26.jpg"/>
          <p:cNvPicPr>
            <a:picLocks noChangeAspect="1"/>
          </p:cNvPicPr>
          <p:nvPr/>
        </p:nvPicPr>
        <p:blipFill>
          <a:blip r:embed="rId6" cstate="print"/>
          <a:srcRect l="10563" t="12194" r="32794" b="51221"/>
          <a:stretch>
            <a:fillRect/>
          </a:stretch>
        </p:blipFill>
        <p:spPr>
          <a:xfrm>
            <a:off x="7092305" y="4221882"/>
            <a:ext cx="1470883" cy="1857958"/>
          </a:xfrm>
          <a:prstGeom prst="rect">
            <a:avLst/>
          </a:prstGeom>
        </p:spPr>
      </p:pic>
      <p:pic>
        <p:nvPicPr>
          <p:cNvPr id="41" name="Рисунок 40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52" y="4293890"/>
            <a:ext cx="1364531" cy="1857388"/>
          </a:xfrm>
          <a:prstGeom prst="rect">
            <a:avLst/>
          </a:prstGeom>
        </p:spPr>
      </p:pic>
      <p:pic>
        <p:nvPicPr>
          <p:cNvPr id="1026" name="Picture 2" descr="C:\Users\Елена\Downloads\Ретушь ДС\Ретушь ДС\DSC07599.jpg"/>
          <p:cNvPicPr>
            <a:picLocks noChangeAspect="1" noChangeArrowheads="1"/>
          </p:cNvPicPr>
          <p:nvPr/>
        </p:nvPicPr>
        <p:blipFill>
          <a:blip r:embed="rId8" cstate="print"/>
          <a:srcRect l="26300" t="26667" r="23300" b="38333"/>
          <a:stretch>
            <a:fillRect/>
          </a:stretch>
        </p:blipFill>
        <p:spPr bwMode="auto">
          <a:xfrm>
            <a:off x="323528" y="4365898"/>
            <a:ext cx="1728192" cy="1800200"/>
          </a:xfrm>
          <a:prstGeom prst="rect">
            <a:avLst/>
          </a:prstGeom>
          <a:noFill/>
        </p:spPr>
      </p:pic>
      <p:sp>
        <p:nvSpPr>
          <p:cNvPr id="43" name="Rectangle 53"/>
          <p:cNvSpPr txBox="1">
            <a:spLocks noChangeArrowheads="1"/>
          </p:cNvSpPr>
          <p:nvPr/>
        </p:nvSpPr>
        <p:spPr bwMode="auto">
          <a:xfrm>
            <a:off x="251520" y="6238106"/>
            <a:ext cx="2088232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    </a:t>
            </a:r>
            <a:r>
              <a:rPr lang="ru-RU" altLang="ru-RU" sz="1200" b="1" kern="0" dirty="0" err="1" smtClean="0">
                <a:solidFill>
                  <a:srgbClr val="00295C"/>
                </a:solidFill>
              </a:rPr>
              <a:t>Зелик</a:t>
            </a:r>
            <a:r>
              <a:rPr lang="ru-RU" altLang="ru-RU" sz="1200" b="1" kern="0" dirty="0" smtClean="0">
                <a:solidFill>
                  <a:srgbClr val="00295C"/>
                </a:solidFill>
              </a:rPr>
              <a:t> М.И.,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200" b="1" kern="0" dirty="0" smtClean="0">
                <a:solidFill>
                  <a:srgbClr val="00295C"/>
                </a:solidFill>
              </a:rPr>
              <a:t>Зам.зав. по АХР</a:t>
            </a:r>
            <a:endParaRPr lang="ru-RU" altLang="ru-RU" sz="1200" kern="0" dirty="0" smtClean="0">
              <a:solidFill>
                <a:srgbClr val="0029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11" y="6529312"/>
            <a:ext cx="347663" cy="285816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88688"/>
            <a:ext cx="8686800" cy="42872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600" b="1" cap="none" dirty="0" smtClean="0">
              <a:solidFill>
                <a:schemeClr val="tx1"/>
              </a:solidFill>
            </a:endParaRPr>
          </a:p>
          <a:p>
            <a:endParaRPr lang="ru-RU" sz="1600" b="1" cap="none" dirty="0" smtClean="0">
              <a:solidFill>
                <a:schemeClr val="tx1"/>
              </a:solidFill>
            </a:endParaRPr>
          </a:p>
          <a:p>
            <a:r>
              <a:rPr lang="ru-RU" sz="1600" b="1" cap="none" dirty="0" smtClean="0">
                <a:solidFill>
                  <a:schemeClr val="tx1"/>
                </a:solidFill>
              </a:rPr>
              <a:t>Введение в предметную область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</a:rPr>
              <a:t>(описание ситуации «Как есть»)</a:t>
            </a:r>
          </a:p>
          <a:p>
            <a:r>
              <a:rPr lang="ru-RU" sz="1600" b="1" cap="none" dirty="0" smtClean="0">
                <a:solidFill>
                  <a:schemeClr val="tx1"/>
                </a:solidFill>
              </a:rPr>
              <a:t>Карта текущего состояния процесса «Оптимизация процесса повышения эффективности функционирования ДОО  за счёт унификации визуальных элементов идентификации»</a:t>
            </a:r>
          </a:p>
          <a:p>
            <a:pPr algn="r"/>
            <a:endParaRPr lang="ru-RU" sz="1400" cap="none" dirty="0">
              <a:solidFill>
                <a:schemeClr val="tx1"/>
              </a:solidFill>
            </a:endParaRPr>
          </a:p>
        </p:txBody>
      </p:sp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323528" y="1929597"/>
          <a:ext cx="1620000" cy="2253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</a:tblGrid>
              <a:tr h="73081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Родители воспитанники</a:t>
                      </a:r>
                    </a:p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r>
                        <a:rPr lang="ru-RU" sz="1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ДОУ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4" marR="91404" marT="45292" marB="45292" anchor="ctr"/>
                </a:tc>
              </a:tr>
              <a:tr h="11576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Создание уникальной символики учреждения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335688" y="6215878"/>
            <a:ext cx="280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</a:t>
            </a:r>
            <a:r>
              <a:rPr lang="ru-RU" altLang="ru-RU" sz="1400" b="1" dirty="0" smtClean="0">
                <a:solidFill>
                  <a:srgbClr val="C00000"/>
                </a:solidFill>
                <a:latin typeface="Calibri" pitchFamily="34" charset="0"/>
              </a:rPr>
              <a:t> – 60 % 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699792" y="4510164"/>
          <a:ext cx="1728192" cy="2212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720167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Педагоги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127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эффективности </a:t>
                      </a:r>
                      <a:r>
                        <a:rPr lang="ru-RU" sz="1400" smtClean="0"/>
                        <a:t>функционирования ДОУ</a:t>
                      </a: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429124" y="1929598"/>
          <a:ext cx="1872208" cy="2257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689360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Педагоги</a:t>
                      </a:r>
                    </a:p>
                  </a:txBody>
                  <a:tcPr marL="91404" marR="91404" marT="45292" marB="45292" anchor="ctr"/>
                </a:tc>
              </a:tr>
              <a:tr h="1202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Качество предоставляемых услуг</a:t>
                      </a:r>
                      <a:endParaRPr lang="ru-RU" sz="1400" dirty="0" smtClean="0"/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428860" y="1929598"/>
          <a:ext cx="1620000" cy="225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</a:tblGrid>
              <a:tr h="723868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Руководитель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1634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Создание позитивного образа руководителя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и сотрудников</a:t>
                      </a:r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6858016" y="1929598"/>
          <a:ext cx="1548000" cy="2232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000"/>
              </a:tblGrid>
              <a:tr h="776214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воспитанники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0776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Графические элементы бренда</a:t>
                      </a:r>
                      <a:endParaRPr lang="ru-RU" sz="1400" dirty="0" smtClean="0"/>
                    </a:p>
                  </a:txBody>
                  <a:tcPr marL="91404" marR="91404" marT="45292" marB="45292" anchor="ctr"/>
                </a:tc>
              </a:tr>
              <a:tr h="37865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714348" y="4572803"/>
          <a:ext cx="1584000" cy="214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</a:tblGrid>
              <a:tr h="730813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воспитанники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0482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Освещение деятельности ДОУ в средствах коммуникации</a:t>
                      </a:r>
                      <a:endParaRPr lang="ru-RU" sz="1400" dirty="0" smtClean="0"/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sp>
        <p:nvSpPr>
          <p:cNvPr id="53" name="Стрелка вправо 52"/>
          <p:cNvSpPr/>
          <p:nvPr/>
        </p:nvSpPr>
        <p:spPr>
          <a:xfrm>
            <a:off x="3923937" y="2781572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1907713" y="2781572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179521" y="5590534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6300201" y="2709547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8388424" y="2709552"/>
            <a:ext cx="500066" cy="428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10800000" flipH="1">
            <a:off x="2267753" y="5590534"/>
            <a:ext cx="428629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785786" y="1500968"/>
            <a:ext cx="576064" cy="43214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</a:rPr>
              <a:t>1</a:t>
            </a:r>
            <a:endParaRPr lang="ru-RU"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9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7358082" y="1500968"/>
            <a:ext cx="576064" cy="43214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</a:rPr>
              <a:t>2</a:t>
            </a:r>
            <a:endParaRPr lang="ru-RU"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0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1142976" y="4144174"/>
            <a:ext cx="576064" cy="43214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alibri"/>
              </a:rPr>
              <a:t>3</a:t>
            </a:r>
            <a:endParaRPr lang="ru-RU"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00430" y="3929860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500166" y="3929860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86446" y="3929860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929586" y="3929860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851920" y="6526855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835696" y="6526855"/>
            <a:ext cx="432048" cy="14404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71604" y="1358094"/>
            <a:ext cx="157163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/>
              <a:t>У ДОУ нет гимна, флага, девиза, традиций</a:t>
            </a:r>
            <a:endParaRPr lang="ru-RU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500694" y="1429530"/>
            <a:ext cx="1800200" cy="387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/>
              <a:t>Нет разработанных элементов бренда</a:t>
            </a:r>
            <a:endParaRPr lang="ru-RU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857356" y="4144174"/>
            <a:ext cx="228601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/>
              <a:t>Деятельность не представлена на стендах в ДОУ и соц. сетях</a:t>
            </a:r>
            <a:endParaRPr lang="ru-RU" sz="1200" dirty="0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5500694" y="4501365"/>
          <a:ext cx="1584176" cy="8230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4176"/>
              </a:tblGrid>
              <a:tr h="22863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900" dirty="0" smtClean="0"/>
                        <a:t>ИСПОЛНИТЕЛЬ</a:t>
                      </a:r>
                      <a:endParaRPr lang="ru-RU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58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ОПИСАНИЕ ШАГА ПРОЦЕССА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40000"/>
                      </a:schemeClr>
                    </a:solidFill>
                  </a:tcPr>
                </a:tc>
              </a:tr>
              <a:tr h="22863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ПРОДОЛЖИТЕЛЬНОСТЬ</a:t>
                      </a:r>
                      <a:endParaRPr lang="ru-RU" sz="9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7643834" y="4501364"/>
            <a:ext cx="12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Текстовое описание потерь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ятно 1 88">
            <a:extLst>
              <a:ext uri="{FF2B5EF4-FFF2-40B4-BE49-F238E27FC236}"/>
            </a:extLst>
          </p:cNvPr>
          <p:cNvSpPr/>
          <p:nvPr/>
        </p:nvSpPr>
        <p:spPr>
          <a:xfrm>
            <a:off x="7143768" y="4501364"/>
            <a:ext cx="576064" cy="432148"/>
          </a:xfrm>
          <a:prstGeom prst="irregularSeal1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6" name="TextBox 42"/>
          <p:cNvSpPr txBox="1">
            <a:spLocks noChangeArrowheads="1"/>
          </p:cNvSpPr>
          <p:nvPr/>
        </p:nvSpPr>
        <p:spPr bwMode="auto">
          <a:xfrm>
            <a:off x="7429520" y="5430058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/>
              <a:t>Срок не регламентирован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43702" y="5501497"/>
            <a:ext cx="571504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dirty="0"/>
              <a:t>Нет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43702" y="5858686"/>
            <a:ext cx="571504" cy="2616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sz="105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429520" y="5858687"/>
            <a:ext cx="1357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Срок по регламенту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80529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95536" y="2277401"/>
          <a:ext cx="5612412" cy="424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5148064" y="5158386"/>
            <a:ext cx="3888432" cy="129644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>
              <a:lnSpc>
                <a:spcPct val="80000"/>
              </a:lnSpc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ДОУ нет гимна, флага, девиза, традиций.</a:t>
            </a:r>
          </a:p>
          <a:p>
            <a:pPr marL="228600" indent="-228600">
              <a:lnSpc>
                <a:spcPct val="80000"/>
              </a:lnSpc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 разработанных элементов бренда.</a:t>
            </a:r>
          </a:p>
          <a:p>
            <a:pPr marL="228600" indent="-228600">
              <a:lnSpc>
                <a:spcPct val="80000"/>
              </a:lnSpc>
              <a:buFontTx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 не представлена на стендах в ДОУ и соц. сетях.</a:t>
            </a:r>
          </a:p>
          <a:p>
            <a:pPr marL="228600" indent="-228600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80000"/>
              </a:lnSpc>
              <a:buAutoNum type="arabicPeriod"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  <a:defRPr/>
            </a:pPr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7950" y="404907"/>
            <a:ext cx="8686800" cy="83839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</a:rPr>
              <a:t>(описание ситуации «как есть»)</a:t>
            </a:r>
            <a: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5616" y="1557152"/>
            <a:ext cx="6840760" cy="36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Пирамида проблем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79914" y="2781585"/>
            <a:ext cx="3094037" cy="71454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Проблемы не выявлены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11963" y="4150041"/>
            <a:ext cx="3094037" cy="71454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Проблемы не выявлены 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5788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2185"/>
            <a:ext cx="450850" cy="285816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0E6F370-1BC4-4B56-BF7E-53C76241CFEB}" type="slidenum">
              <a:rPr lang="ru-RU" altLang="ru-RU" b="1" smtClean="0">
                <a:solidFill>
                  <a:srgbClr val="23263C"/>
                </a:solidFill>
                <a:latin typeface="Franklin Gothic Book"/>
                <a:cs typeface="Arial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b="1" smtClean="0">
              <a:solidFill>
                <a:srgbClr val="23263C"/>
              </a:solidFill>
              <a:latin typeface="Franklin Gothic Book"/>
              <a:cs typeface="Arial" pitchFamily="34" charset="0"/>
            </a:endParaRPr>
          </a:p>
        </p:txBody>
      </p:sp>
      <p:sp>
        <p:nvSpPr>
          <p:cNvPr id="9219" name="Text Box 14"/>
          <p:cNvSpPr txBox="1">
            <a:spLocks noChangeArrowheads="1"/>
          </p:cNvSpPr>
          <p:nvPr/>
        </p:nvSpPr>
        <p:spPr bwMode="auto">
          <a:xfrm>
            <a:off x="7029450" y="797110"/>
            <a:ext cx="1811338" cy="42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tx2"/>
                </a:solidFill>
              </a:rPr>
              <a:t>Вклад в достижение цели, 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%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5170488" y="797111"/>
            <a:ext cx="1593850" cy="2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9221" name="TextBox 41"/>
          <p:cNvSpPr txBox="1">
            <a:spLocks noChangeArrowheads="1"/>
          </p:cNvSpPr>
          <p:nvPr/>
        </p:nvSpPr>
        <p:spPr bwMode="auto">
          <a:xfrm>
            <a:off x="285720" y="1715282"/>
            <a:ext cx="2190750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>
              <a:defRPr/>
            </a:pPr>
            <a:r>
              <a:rPr lang="ru-RU" sz="1200" dirty="0" smtClean="0"/>
              <a:t>Не разработан девиз, флаг,   нет гимна ДОУ</a:t>
            </a:r>
          </a:p>
          <a:p>
            <a:pPr algn="ctr"/>
            <a:r>
              <a:rPr lang="ru-RU" sz="1200" b="1" dirty="0" smtClean="0"/>
              <a:t> </a:t>
            </a:r>
            <a:endParaRPr lang="ru-RU" sz="1200" b="1" dirty="0"/>
          </a:p>
        </p:txBody>
      </p:sp>
      <p:sp>
        <p:nvSpPr>
          <p:cNvPr id="9222" name="TextBox 41"/>
          <p:cNvSpPr txBox="1">
            <a:spLocks noChangeArrowheads="1"/>
          </p:cNvSpPr>
          <p:nvPr/>
        </p:nvSpPr>
        <p:spPr bwMode="auto">
          <a:xfrm>
            <a:off x="5214942" y="1358092"/>
            <a:ext cx="2089150" cy="15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>
              <a:buAutoNum type="arabicPeriod"/>
            </a:pPr>
            <a:r>
              <a:rPr lang="ru-RU" sz="1200" dirty="0" smtClean="0"/>
              <a:t>Сформировать творческую группу по разработке символики (из сотрудников ДОУ и родителей (законных представителей) и написания гимна ДОУ.</a:t>
            </a:r>
          </a:p>
          <a:p>
            <a:pPr>
              <a:buAutoNum type="arabicPeriod"/>
            </a:pPr>
            <a:r>
              <a:rPr lang="ru-RU" sz="1200" dirty="0" smtClean="0"/>
              <a:t> Разместить символику в холле первого этажа</a:t>
            </a:r>
            <a:endParaRPr lang="ru-RU" sz="1200" b="1" dirty="0"/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715272" y="2072472"/>
            <a:ext cx="1031875" cy="266762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5-10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1286654"/>
            <a:ext cx="8788400" cy="1643074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: вправо 3"/>
          <p:cNvSpPr/>
          <p:nvPr/>
        </p:nvSpPr>
        <p:spPr>
          <a:xfrm>
            <a:off x="2285986" y="2001035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429522" y="2143911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222253" y="797111"/>
            <a:ext cx="1674813" cy="2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9232" name="TextBox 41"/>
          <p:cNvSpPr txBox="1">
            <a:spLocks noChangeArrowheads="1"/>
          </p:cNvSpPr>
          <p:nvPr/>
        </p:nvSpPr>
        <p:spPr bwMode="auto">
          <a:xfrm>
            <a:off x="2571738" y="1715282"/>
            <a:ext cx="20161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>
              <a:defRPr/>
            </a:pPr>
            <a:r>
              <a:rPr lang="ru-RU" sz="1200" dirty="0" smtClean="0"/>
              <a:t>Нет взаимодействия между всеми участниками образовательного процесса</a:t>
            </a:r>
          </a:p>
        </p:txBody>
      </p:sp>
      <p:sp>
        <p:nvSpPr>
          <p:cNvPr id="33" name="Стрелка: вправо 3"/>
          <p:cNvSpPr/>
          <p:nvPr/>
        </p:nvSpPr>
        <p:spPr>
          <a:xfrm>
            <a:off x="4786316" y="2001035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36" name="Text Box 14"/>
          <p:cNvSpPr txBox="1">
            <a:spLocks noChangeArrowheads="1"/>
          </p:cNvSpPr>
          <p:nvPr/>
        </p:nvSpPr>
        <p:spPr bwMode="auto">
          <a:xfrm>
            <a:off x="2720978" y="797111"/>
            <a:ext cx="1674813" cy="2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 bIns="10800">
            <a:spAutoFit/>
          </a:bodyPr>
          <a:lstStyle/>
          <a:p>
            <a:pPr algn="ctr"/>
            <a:r>
              <a:rPr lang="ru-RU" altLang="ru-RU" sz="1400" b="1">
                <a:solidFill>
                  <a:schemeClr val="tx2"/>
                </a:solidFill>
              </a:rPr>
              <a:t>Первопричина</a:t>
            </a:r>
          </a:p>
        </p:txBody>
      </p:sp>
      <p:sp>
        <p:nvSpPr>
          <p:cNvPr id="9237" name="Заголовок 1"/>
          <p:cNvSpPr txBox="1">
            <a:spLocks/>
          </p:cNvSpPr>
          <p:nvPr/>
        </p:nvSpPr>
        <p:spPr bwMode="auto">
          <a:xfrm>
            <a:off x="201613" y="188957"/>
            <a:ext cx="8686800" cy="42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>
                <a:solidFill>
                  <a:srgbClr val="002060"/>
                </a:solidFill>
                <a:latin typeface="Calibri" pitchFamily="34" charset="0"/>
              </a:rPr>
              <a:t>Анализ проблем «5 почему?»</a:t>
            </a:r>
          </a:p>
        </p:txBody>
      </p:sp>
      <p:sp>
        <p:nvSpPr>
          <p:cNvPr id="9238" name="TextBox 41"/>
          <p:cNvSpPr txBox="1">
            <a:spLocks noChangeArrowheads="1"/>
          </p:cNvSpPr>
          <p:nvPr/>
        </p:nvSpPr>
        <p:spPr bwMode="auto">
          <a:xfrm>
            <a:off x="357160" y="3501233"/>
            <a:ext cx="2016125" cy="39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200" dirty="0" smtClean="0"/>
              <a:t>Нет разработанных элементов бренда</a:t>
            </a:r>
            <a:endParaRPr lang="ru-RU" sz="1200" dirty="0"/>
          </a:p>
        </p:txBody>
      </p:sp>
      <p:sp>
        <p:nvSpPr>
          <p:cNvPr id="9239" name="TextBox 41"/>
          <p:cNvSpPr txBox="1">
            <a:spLocks noChangeArrowheads="1"/>
          </p:cNvSpPr>
          <p:nvPr/>
        </p:nvSpPr>
        <p:spPr bwMode="auto">
          <a:xfrm>
            <a:off x="2643176" y="3358357"/>
            <a:ext cx="1871663" cy="8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>
              <a:defRPr/>
            </a:pPr>
            <a:r>
              <a:rPr lang="ru-RU" sz="1200" dirty="0" smtClean="0"/>
              <a:t>Не достаточная мотивация  участников образовательного процесса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2846" y="3144043"/>
            <a:ext cx="8778875" cy="135732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: вправо 3"/>
          <p:cNvSpPr/>
          <p:nvPr/>
        </p:nvSpPr>
        <p:spPr>
          <a:xfrm>
            <a:off x="2214548" y="3715547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7286646" y="3858423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47" name="TextBox 41"/>
          <p:cNvSpPr txBox="1">
            <a:spLocks noChangeArrowheads="1"/>
          </p:cNvSpPr>
          <p:nvPr/>
        </p:nvSpPr>
        <p:spPr bwMode="auto">
          <a:xfrm>
            <a:off x="5000628" y="4644240"/>
            <a:ext cx="2614612" cy="27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82800" bIns="10800" anchor="ctr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49" name="Стрелка: вправо 3"/>
          <p:cNvSpPr/>
          <p:nvPr/>
        </p:nvSpPr>
        <p:spPr>
          <a:xfrm>
            <a:off x="4857754" y="3786985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TextBox 41"/>
          <p:cNvSpPr txBox="1">
            <a:spLocks noChangeArrowheads="1"/>
          </p:cNvSpPr>
          <p:nvPr/>
        </p:nvSpPr>
        <p:spPr bwMode="auto">
          <a:xfrm>
            <a:off x="7715272" y="3786985"/>
            <a:ext cx="1008062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5-10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143504" y="3286918"/>
            <a:ext cx="23574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AutoNum type="arabicPeriod"/>
            </a:pPr>
            <a:r>
              <a:rPr lang="ru-RU" sz="1100" dirty="0" smtClean="0"/>
              <a:t>Объявить конкурс среди всех участников образовательных отношений на лучший гимн, девиз учреждения.</a:t>
            </a:r>
          </a:p>
          <a:p>
            <a:pPr>
              <a:buAutoNum type="arabicPeriod"/>
            </a:pPr>
            <a:r>
              <a:rPr lang="ru-RU" sz="1100" dirty="0" smtClean="0"/>
              <a:t> Обсудить  и выявить лучшие варианты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2846" y="4858554"/>
            <a:ext cx="8778875" cy="1357322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7786710" y="5430059"/>
            <a:ext cx="1008062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 smtClean="0">
                <a:solidFill>
                  <a:schemeClr val="tx2"/>
                </a:solidFill>
              </a:rPr>
              <a:t>10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7" y="5215744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/>
              <a:t>Деятельность ДОУ не освещается в СМИ</a:t>
            </a:r>
          </a:p>
        </p:txBody>
      </p:sp>
      <p:sp>
        <p:nvSpPr>
          <p:cNvPr id="28" name="Стрелка: вправо 3"/>
          <p:cNvSpPr/>
          <p:nvPr/>
        </p:nvSpPr>
        <p:spPr>
          <a:xfrm>
            <a:off x="2071672" y="5358621"/>
            <a:ext cx="174625" cy="21753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5072868"/>
            <a:ext cx="21431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Окончательно не сформирована и не продуманна система взаимодействия детского сада с общественностью</a:t>
            </a:r>
            <a:endParaRPr lang="ru-RU" sz="12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214942" y="5001431"/>
            <a:ext cx="1643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Назначить ответственного за освещение значимых событий дошкольного учреждения в СМИ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23303" y="6529312"/>
            <a:ext cx="347663" cy="285816"/>
          </a:xfrm>
        </p:spPr>
        <p:txBody>
          <a:bodyPr/>
          <a:lstStyle/>
          <a:p>
            <a:pPr algn="ctr">
              <a:defRPr/>
            </a:pPr>
            <a:fld id="{B47CC389-FC32-4AA7-8E9A-6F6DE73B0757}" type="slidenum">
              <a:rPr lang="ru-RU" b="1" smtClean="0">
                <a:solidFill>
                  <a:srgbClr val="474B78">
                    <a:lumMod val="50000"/>
                  </a:srgbClr>
                </a:solidFill>
              </a:rPr>
              <a:pPr algn="ctr">
                <a:defRPr/>
              </a:pPr>
              <a:t>6</a:t>
            </a:fld>
            <a:endParaRPr lang="ru-RU" b="1" dirty="0">
              <a:solidFill>
                <a:srgbClr val="474B78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500836"/>
            <a:ext cx="8829676" cy="42872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endParaRPr lang="ru-RU" sz="1600" b="1" cap="none" dirty="0" smtClean="0">
              <a:solidFill>
                <a:schemeClr val="tx1"/>
              </a:solidFill>
            </a:endParaRPr>
          </a:p>
          <a:p>
            <a:r>
              <a:rPr lang="ru-RU" sz="1600" b="1" cap="none" dirty="0" smtClean="0">
                <a:solidFill>
                  <a:schemeClr val="tx1"/>
                </a:solidFill>
              </a:rPr>
              <a:t>Карта идеального состояния процесса «Оптимизация процесса повышения эффективности функционирования ДОО  за счёт унификации визуальных элементов идентификации»</a:t>
            </a:r>
          </a:p>
          <a:p>
            <a:endParaRPr lang="ru-RU" sz="1600" b="1" cap="none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0" name="Таблица 99"/>
          <p:cNvGraphicFramePr>
            <a:graphicFrameLocks noGrp="1"/>
          </p:cNvGraphicFramePr>
          <p:nvPr/>
        </p:nvGraphicFramePr>
        <p:xfrm>
          <a:off x="323528" y="980955"/>
          <a:ext cx="1620000" cy="2888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</a:tblGrid>
              <a:tr h="73081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Родители воспитанники</a:t>
                      </a:r>
                    </a:p>
                    <a:p>
                      <a:pPr algn="ctr"/>
                      <a:r>
                        <a:rPr lang="ru-RU" sz="14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r>
                        <a:rPr lang="ru-RU" sz="1400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ДОУ</a:t>
                      </a:r>
                      <a:endParaRPr lang="ru-RU" sz="14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04" marR="91404" marT="45292" marB="45292" anchor="ctr"/>
                </a:tc>
              </a:tr>
              <a:tr h="17978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Создана символика</a:t>
                      </a:r>
                      <a:r>
                        <a:rPr lang="ru-RU" sz="14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учреждения (логотип, флаг, гимн, лозунг, единый стиль в оформлении)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04" marR="91404" marT="45292" marB="45292" anchor="ctr"/>
                </a:tc>
              </a:tr>
              <a:tr h="36008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5-10%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220072" y="6022683"/>
            <a:ext cx="3707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</a:rPr>
              <a:t>ВПП (время протекания процесса)</a:t>
            </a:r>
            <a:r>
              <a:rPr lang="ru-RU" altLang="ru-RU" sz="1400" b="1" dirty="0" smtClean="0">
                <a:solidFill>
                  <a:srgbClr val="C00000"/>
                </a:solidFill>
                <a:latin typeface="Calibri" pitchFamily="34" charset="0"/>
              </a:rPr>
              <a:t> – 80%-90% </a:t>
            </a: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2411760" y="4078016"/>
          <a:ext cx="1728192" cy="2525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683452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Педагоги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477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Повышение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эффективности функционирования ДОУ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aseline="0" dirty="0" smtClean="0"/>
                    </a:p>
                  </a:txBody>
                  <a:tcPr marL="91404" marR="91404" marT="45292" marB="45292" anchor="ctr"/>
                </a:tc>
              </a:tr>
              <a:tr h="364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4427984" y="980955"/>
          <a:ext cx="1872208" cy="2882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689360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Педагоги</a:t>
                      </a:r>
                    </a:p>
                  </a:txBody>
                  <a:tcPr marL="91404" marR="91404" marT="45292" marB="45292" anchor="ctr"/>
                </a:tc>
              </a:tr>
              <a:tr h="183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Качество предоставляемых услуг</a:t>
                      </a:r>
                      <a:endParaRPr lang="ru-RU" sz="1400" dirty="0" smtClean="0"/>
                    </a:p>
                  </a:txBody>
                  <a:tcPr marL="91404" marR="91404" marT="45292" marB="45292" anchor="ctr"/>
                </a:tc>
              </a:tr>
              <a:tr h="362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2411760" y="980955"/>
          <a:ext cx="1620000" cy="288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/>
              </a:tblGrid>
              <a:tr h="723868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Руководитель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7969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Создан позитивный образа руководителя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и сотрудников</a:t>
                      </a:r>
                    </a:p>
                  </a:txBody>
                  <a:tcPr marL="91404" marR="91404" marT="45292" marB="45292" anchor="ctr"/>
                </a:tc>
              </a:tr>
              <a:tr h="360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95536" y="4078016"/>
          <a:ext cx="1584000" cy="253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00"/>
              </a:tblGrid>
              <a:tr h="752541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воспитанники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4081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В СМИ освещаются значимые события дошкольного учреждения</a:t>
                      </a:r>
                      <a:endParaRPr lang="ru-RU" sz="1400" dirty="0" smtClean="0"/>
                    </a:p>
                  </a:txBody>
                  <a:tcPr marL="91404" marR="91404" marT="45292" marB="45292" anchor="ctr"/>
                </a:tc>
              </a:tr>
              <a:tr h="3758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sp>
        <p:nvSpPr>
          <p:cNvPr id="53" name="Стрелка вправо 52"/>
          <p:cNvSpPr/>
          <p:nvPr/>
        </p:nvSpPr>
        <p:spPr>
          <a:xfrm>
            <a:off x="3995937" y="2277399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1907705" y="2205375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107505" y="5518510"/>
            <a:ext cx="21602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6300193" y="2277399"/>
            <a:ext cx="500065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8532440" y="2205375"/>
            <a:ext cx="500066" cy="428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 rot="10800000" flipH="1">
            <a:off x="1979713" y="5374460"/>
            <a:ext cx="428629" cy="428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6643702" y="1000902"/>
          <a:ext cx="1800200" cy="2890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</a:tblGrid>
              <a:tr h="757354">
                <a:tc>
                  <a:txBody>
                    <a:bodyPr/>
                    <a:lstStyle/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effectLst/>
                        </a:rPr>
                        <a:t>Родители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воспитанники</a:t>
                      </a:r>
                    </a:p>
                    <a:p>
                      <a:pPr algn="ctr"/>
                      <a:r>
                        <a:rPr lang="ru-RU" sz="1400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сотрудники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04" marR="91404" marT="45292" marB="45292" anchor="ctr"/>
                </a:tc>
              </a:tr>
              <a:tr h="17635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Созданы графические элементы:</a:t>
                      </a:r>
                      <a:r>
                        <a:rPr lang="ru-RU" sz="1400" baseline="0" dirty="0" smtClean="0"/>
                        <a:t> грамоты, благодарности, единая одежда и др.)</a:t>
                      </a:r>
                      <a:r>
                        <a:rPr lang="ru-RU" sz="1400" dirty="0" smtClean="0"/>
                        <a:t> </a:t>
                      </a:r>
                    </a:p>
                  </a:txBody>
                  <a:tcPr marL="91404" marR="91404" marT="45292" marB="45292" anchor="ctr"/>
                </a:tc>
              </a:tr>
              <a:tr h="3694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5-10%</a:t>
                      </a:r>
                    </a:p>
                  </a:txBody>
                  <a:tcPr marL="91404" marR="91404" marT="45292" marB="45292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4282" y="0"/>
            <a:ext cx="64294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+mj-lt"/>
              </a:rPr>
              <a:t>Введение в предметную область </a:t>
            </a:r>
          </a:p>
          <a:p>
            <a:pPr>
              <a:defRPr/>
            </a:pPr>
            <a:r>
              <a:rPr lang="ru-RU" sz="1400" b="1" dirty="0" smtClean="0">
                <a:latin typeface="+mj-lt"/>
              </a:rPr>
              <a:t>(описание ситуации «как БУДЕТ»)</a:t>
            </a:r>
            <a:br>
              <a:rPr lang="ru-RU" sz="1400" b="1" dirty="0" smtClean="0">
                <a:latin typeface="+mj-lt"/>
              </a:rPr>
            </a:br>
            <a:endParaRPr lang="ru-RU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29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42844" y="786588"/>
            <a:ext cx="8636000" cy="5689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/>
            </a:extLst>
          </p:cNvPr>
          <p:cNvSpPr txBox="1"/>
          <p:nvPr/>
        </p:nvSpPr>
        <p:spPr>
          <a:xfrm>
            <a:off x="142844" y="786588"/>
            <a:ext cx="1635125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+mn-lt"/>
                <a:cs typeface="+mn-cs"/>
              </a:rPr>
              <a:t>Факторы успеха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86522"/>
            <a:ext cx="4645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Достигнутые результаты (было и стало) </a:t>
            </a:r>
            <a:endParaRPr lang="ru-RU" sz="2000" dirty="0"/>
          </a:p>
        </p:txBody>
      </p:sp>
      <p:sp>
        <p:nvSpPr>
          <p:cNvPr id="6" name="TextBox 5">
            <a:extLst>
              <a:ext uri="{FF2B5EF4-FFF2-40B4-BE49-F238E27FC236}"/>
            </a:extLst>
          </p:cNvPr>
          <p:cNvSpPr txBox="1"/>
          <p:nvPr/>
        </p:nvSpPr>
        <p:spPr>
          <a:xfrm>
            <a:off x="428596" y="4005263"/>
            <a:ext cx="3711604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</a:rPr>
              <a:t>Повысили эффективность функционирования ДОО  за счёт :</a:t>
            </a:r>
          </a:p>
          <a:p>
            <a:pPr algn="just"/>
            <a:endParaRPr lang="ru-RU" sz="1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+mj-lt"/>
                <a:cs typeface="Times New Roman" pitchFamily="18" charset="0"/>
              </a:rPr>
              <a:t>Создания </a:t>
            </a:r>
            <a:r>
              <a:rPr lang="ru-RU" sz="1400" dirty="0" smtClean="0">
                <a:latin typeface="+mj-lt"/>
              </a:rPr>
              <a:t>уникальных визуальных элементов идентификации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429124" y="4072736"/>
            <a:ext cx="439261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+mn-lt"/>
                <a:cs typeface="+mn-cs"/>
              </a:rPr>
              <a:t>Организовали</a:t>
            </a:r>
            <a:r>
              <a:rPr lang="ru-RU" sz="1400" b="1" dirty="0" smtClean="0">
                <a:solidFill>
                  <a:srgbClr val="C0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1. Творческую группу из коллектива ДОУ, воспитанников, родителей (законных представителей), объединённых одной целью.</a:t>
            </a:r>
            <a:endParaRPr lang="ru-RU" sz="1400" dirty="0">
              <a:latin typeface="+mn-lt"/>
              <a:cs typeface="+mn-cs"/>
            </a:endParaRPr>
          </a:p>
          <a:p>
            <a:pPr>
              <a:buAutoNum type="arabicPeriod"/>
            </a:pPr>
            <a:r>
              <a:rPr lang="ru-RU" sz="1400" dirty="0" smtClean="0"/>
              <a:t>Объявили конкурс среди всех участников образовательных отношений на лучший гимн, девиз учреждения.</a:t>
            </a:r>
          </a:p>
        </p:txBody>
      </p:sp>
      <p:pic>
        <p:nvPicPr>
          <p:cNvPr id="10" name="Рисунок 9" descr="IMG-фас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3" y="1572406"/>
            <a:ext cx="3000243" cy="2001590"/>
          </a:xfrm>
          <a:prstGeom prst="rect">
            <a:avLst/>
          </a:prstGeom>
        </p:spPr>
      </p:pic>
      <p:pic>
        <p:nvPicPr>
          <p:cNvPr id="11" name="Рисунок 10" descr="VIK_6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524748"/>
            <a:ext cx="3071802" cy="2049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189434"/>
            <a:ext cx="7929618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Достигнутые результаты (было – стало)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7345943"/>
              </p:ext>
            </p:extLst>
          </p:nvPr>
        </p:nvGraphicFramePr>
        <p:xfrm>
          <a:off x="285720" y="1214711"/>
          <a:ext cx="8607330" cy="465747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71636"/>
                <a:gridCol w="2571768"/>
                <a:gridCol w="1785950"/>
                <a:gridCol w="2677976"/>
              </a:tblGrid>
              <a:tr h="3127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БЫЛО</a:t>
                      </a: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600" b="1" u="none" strike="noStrike" spc="0" dirty="0">
                          <a:effectLst/>
                        </a:rPr>
                        <a:t>СТАЛО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7238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dirty="0" smtClean="0"/>
                        <a:t>Не разработан девиз, флаг,   нет гимна ДОУ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alt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 девиз,</a:t>
                      </a:r>
                      <a:r>
                        <a:rPr lang="ru-RU" alt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defRPr/>
                      </a:pPr>
                      <a:r>
                        <a:rPr lang="ru-RU" alt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флаг ДОУ</a:t>
                      </a:r>
                      <a:endParaRPr lang="ru-RU" alt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23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Нет разработанных элементов бренда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400" b="0" dirty="0" smtClean="0"/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dirty="0" smtClean="0"/>
                        <a:t>Разработаны: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aseline="0" dirty="0" smtClean="0"/>
                        <a:t> - эмблема </a:t>
                      </a:r>
                      <a:r>
                        <a:rPr lang="ru-RU" altLang="ru-RU" sz="1400" dirty="0" smtClean="0"/>
                        <a:t>ДОУ для мероприятий;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dirty="0" smtClean="0"/>
                        <a:t>брошь</a:t>
                      </a:r>
                      <a:r>
                        <a:rPr lang="ru-RU" altLang="ru-RU" sz="1400" baseline="0" dirty="0" smtClean="0"/>
                        <a:t> с символикой детского сада;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altLang="ru-RU" sz="1400" baseline="0" dirty="0" smtClean="0"/>
                        <a:t> грамоты ДОУ</a:t>
                      </a:r>
                      <a:endParaRPr lang="ru-RU" altLang="ru-RU" sz="1400" dirty="0" smtClean="0"/>
                    </a:p>
                    <a:p>
                      <a:pPr algn="ctr"/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 descr="qIAAAgOqGeA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000703"/>
            <a:ext cx="1285860" cy="1286158"/>
          </a:xfrm>
          <a:prstGeom prst="rect">
            <a:avLst/>
          </a:prstGeom>
        </p:spPr>
      </p:pic>
      <p:pic>
        <p:nvPicPr>
          <p:cNvPr id="10" name="Рисунок 9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3786984"/>
            <a:ext cx="1142995" cy="2032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изображение_viber_2020-10-23_15-44-23.jpg"/>
          <p:cNvPicPr>
            <a:picLocks noChangeAspect="1"/>
          </p:cNvPicPr>
          <p:nvPr/>
        </p:nvPicPr>
        <p:blipFill>
          <a:blip r:embed="rId4" cstate="print"/>
          <a:srcRect l="20513"/>
          <a:stretch>
            <a:fillRect/>
          </a:stretch>
        </p:blipFill>
        <p:spPr>
          <a:xfrm rot="10800000">
            <a:off x="7572396" y="4144174"/>
            <a:ext cx="1312339" cy="92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692856"/>
            <a:ext cx="914400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qIAAAgOqGeA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4144174"/>
            <a:ext cx="1285860" cy="128615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6715140" y="1858158"/>
            <a:ext cx="1785950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2019-08-08_20-19-4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2143910"/>
            <a:ext cx="809613" cy="7992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249"/>
          <a:ext cx="8607330" cy="285818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71636"/>
                <a:gridCol w="2571768"/>
                <a:gridCol w="1785950"/>
                <a:gridCol w="2677976"/>
              </a:tblGrid>
              <a:tr h="2858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События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ДОУ не освещаются в СМИ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Жизнь детского сада освещается на сайте детского сада и в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м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ессенджерах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6355" marR="26355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355" marR="26355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6" descr="qIAAAgOqGeA-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1286654"/>
            <a:ext cx="1285860" cy="1286158"/>
          </a:xfrm>
          <a:prstGeom prst="rect">
            <a:avLst/>
          </a:prstGeom>
        </p:spPr>
      </p:pic>
      <p:pic>
        <p:nvPicPr>
          <p:cNvPr id="8" name="Рисунок 7" descr="изображение_viber_2020-10-23_16-59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572274"/>
            <a:ext cx="1214446" cy="256406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13790</TotalTime>
  <Words>880</Words>
  <Application>Microsoft Office PowerPoint</Application>
  <PresentationFormat>Произвольный</PresentationFormat>
  <Paragraphs>246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Паспорт проекта «Оптимизация процесса повышения эффективности функционирования ДОУ за счёт унификации визуальных элементов идентификации»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Достигнутые результаты</vt:lpstr>
      <vt:lpstr>Достигнутые 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Kulik_EA</cp:lastModifiedBy>
  <cp:revision>950</cp:revision>
  <cp:lastPrinted>2018-03-27T06:26:39Z</cp:lastPrinted>
  <dcterms:modified xsi:type="dcterms:W3CDTF">2020-10-27T12:23:59Z</dcterms:modified>
</cp:coreProperties>
</file>