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2" r:id="rId3"/>
    <p:sldId id="295" r:id="rId4"/>
    <p:sldId id="296" r:id="rId5"/>
    <p:sldId id="297" r:id="rId6"/>
    <p:sldId id="298" r:id="rId7"/>
    <p:sldId id="299" r:id="rId8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5D918-0D48-44D3-9287-CAE1B93EB64A}" type="doc">
      <dgm:prSet loTypeId="urn:microsoft.com/office/officeart/2005/8/layout/pyramid1" loCatId="pyramid" qsTypeId="urn:microsoft.com/office/officeart/2005/8/quickstyle/simple1" qsCatId="simple" csTypeId="urn:microsoft.com/office/officeart/2005/8/colors/accent4_5" csCatId="accent4" phldr="1"/>
      <dgm:spPr/>
    </dgm:pt>
    <dgm:pt modelId="{F014B99B-BC0F-4D51-AA35-03139CBC5BDF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ru-RU" sz="1200" b="1" dirty="0" smtClean="0"/>
        </a:p>
        <a:p>
          <a:endParaRPr lang="ru-RU" sz="1200" b="1" dirty="0" smtClean="0"/>
        </a:p>
        <a:p>
          <a:r>
            <a:rPr lang="ru-RU" sz="1200" b="1" dirty="0" smtClean="0"/>
            <a:t>Федеральный </a:t>
          </a:r>
        </a:p>
        <a:p>
          <a:r>
            <a:rPr lang="ru-RU" sz="1200" b="1" dirty="0" smtClean="0"/>
            <a:t>уровень</a:t>
          </a:r>
          <a:endParaRPr lang="ru-RU" sz="1200" b="1" dirty="0"/>
        </a:p>
      </dgm:t>
    </dgm:pt>
    <dgm:pt modelId="{547044BC-B29A-41C2-9396-2C63C92CED4B}" type="parTrans" cxnId="{DF277F6E-5463-4336-ABDE-6CE9BBB5760E}">
      <dgm:prSet/>
      <dgm:spPr/>
      <dgm:t>
        <a:bodyPr/>
        <a:lstStyle/>
        <a:p>
          <a:endParaRPr lang="ru-RU" b="1"/>
        </a:p>
      </dgm:t>
    </dgm:pt>
    <dgm:pt modelId="{310293B5-AF1E-4EB5-9AC5-576D9AB28450}" type="sibTrans" cxnId="{DF277F6E-5463-4336-ABDE-6CE9BBB5760E}">
      <dgm:prSet/>
      <dgm:spPr/>
      <dgm:t>
        <a:bodyPr/>
        <a:lstStyle/>
        <a:p>
          <a:endParaRPr lang="ru-RU" b="1"/>
        </a:p>
      </dgm:t>
    </dgm:pt>
    <dgm:pt modelId="{CBB2EDB4-08BF-49DB-9282-C363CE23E3D0}">
      <dgm:prSet phldrT="[Текст]" custT="1"/>
      <dgm:spPr>
        <a:solidFill>
          <a:srgbClr val="FFC000">
            <a:alpha val="70000"/>
          </a:srgbClr>
        </a:solidFill>
      </dgm:spPr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061A8EDF-95EB-4ED1-B54D-E85549B7DDD2}" type="parTrans" cxnId="{AE28E987-068C-4050-9EA0-6987A9368CE5}">
      <dgm:prSet/>
      <dgm:spPr/>
      <dgm:t>
        <a:bodyPr/>
        <a:lstStyle/>
        <a:p>
          <a:endParaRPr lang="ru-RU" b="1"/>
        </a:p>
      </dgm:t>
    </dgm:pt>
    <dgm:pt modelId="{8A73D853-84E8-4FCE-B4F9-A28E61B55BFC}" type="sibTrans" cxnId="{AE28E987-068C-4050-9EA0-6987A9368CE5}">
      <dgm:prSet/>
      <dgm:spPr/>
      <dgm:t>
        <a:bodyPr/>
        <a:lstStyle/>
        <a:p>
          <a:endParaRPr lang="ru-RU" b="1"/>
        </a:p>
      </dgm:t>
    </dgm:pt>
    <dgm:pt modelId="{8380A261-4409-4C6B-8A07-0D64C5422F6D}">
      <dgm:prSet phldrT="[Текст]" custT="1"/>
      <dgm:spPr>
        <a:solidFill>
          <a:schemeClr val="accent2">
            <a:lumMod val="75000"/>
            <a:alpha val="50000"/>
          </a:schemeClr>
        </a:solidFill>
      </dgm:spPr>
      <dgm:t>
        <a:bodyPr/>
        <a:lstStyle/>
        <a:p>
          <a:r>
            <a:rPr lang="ru-RU" sz="1200" b="1" dirty="0" smtClean="0"/>
            <a:t>Уровень </a:t>
          </a:r>
          <a:r>
            <a:rPr lang="ru-RU" sz="1200" b="1" dirty="0"/>
            <a:t>организации</a:t>
          </a:r>
        </a:p>
      </dgm:t>
    </dgm:pt>
    <dgm:pt modelId="{48549D1C-43AC-47BA-B869-251333E1E3E6}" type="parTrans" cxnId="{E7AC5795-AE57-4629-9DCD-7B603559995E}">
      <dgm:prSet/>
      <dgm:spPr/>
      <dgm:t>
        <a:bodyPr/>
        <a:lstStyle/>
        <a:p>
          <a:endParaRPr lang="ru-RU" b="1"/>
        </a:p>
      </dgm:t>
    </dgm:pt>
    <dgm:pt modelId="{FDF2E5F5-8F13-4FFA-81A9-3BFDEEE2F092}" type="sibTrans" cxnId="{E7AC5795-AE57-4629-9DCD-7B603559995E}">
      <dgm:prSet/>
      <dgm:spPr/>
      <dgm:t>
        <a:bodyPr/>
        <a:lstStyle/>
        <a:p>
          <a:endParaRPr lang="ru-RU" b="1"/>
        </a:p>
      </dgm:t>
    </dgm:pt>
    <dgm:pt modelId="{8C222443-D6D5-437E-8A06-7845FF64044F}" type="pres">
      <dgm:prSet presAssocID="{C055D918-0D48-44D3-9287-CAE1B93EB64A}" presName="Name0" presStyleCnt="0">
        <dgm:presLayoutVars>
          <dgm:dir/>
          <dgm:animLvl val="lvl"/>
          <dgm:resizeHandles val="exact"/>
        </dgm:presLayoutVars>
      </dgm:prSet>
      <dgm:spPr/>
    </dgm:pt>
    <dgm:pt modelId="{8E592AC7-B094-488F-86DE-8B46AA43A5F7}" type="pres">
      <dgm:prSet presAssocID="{F014B99B-BC0F-4D51-AA35-03139CBC5BDF}" presName="Name8" presStyleCnt="0"/>
      <dgm:spPr/>
    </dgm:pt>
    <dgm:pt modelId="{47753778-DDCD-4F66-8671-0963E55AC1AB}" type="pres">
      <dgm:prSet presAssocID="{F014B99B-BC0F-4D51-AA35-03139CBC5BD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BBE6D-1C8E-4142-827F-B1B32D20364B}" type="pres">
      <dgm:prSet presAssocID="{F014B99B-BC0F-4D51-AA35-03139CBC5B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09C55-E487-4600-AFD0-8994D3888F22}" type="pres">
      <dgm:prSet presAssocID="{CBB2EDB4-08BF-49DB-9282-C363CE23E3D0}" presName="Name8" presStyleCnt="0"/>
      <dgm:spPr/>
    </dgm:pt>
    <dgm:pt modelId="{7099C5AD-A666-455F-9144-31509FAE35FB}" type="pres">
      <dgm:prSet presAssocID="{CBB2EDB4-08BF-49DB-9282-C363CE23E3D0}" presName="level" presStyleLbl="node1" presStyleIdx="1" presStyleCnt="3" custLinFactNeighborX="-179" custLinFactNeighborY="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4A9E2-4365-4891-A563-4210D9FE6047}" type="pres">
      <dgm:prSet presAssocID="{CBB2EDB4-08BF-49DB-9282-C363CE23E3D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66420A-6794-4210-A8DC-A681DFE94B26}" type="pres">
      <dgm:prSet presAssocID="{8380A261-4409-4C6B-8A07-0D64C5422F6D}" presName="Name8" presStyleCnt="0"/>
      <dgm:spPr/>
    </dgm:pt>
    <dgm:pt modelId="{3405B94A-B110-4EB0-B99D-680A85764021}" type="pres">
      <dgm:prSet presAssocID="{8380A261-4409-4C6B-8A07-0D64C5422F6D}" presName="level" presStyleLbl="node1" presStyleIdx="2" presStyleCnt="3" custLinFactNeighborX="1273" custLinFactNeighborY="-9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789FCB-B92C-4A52-BB06-4A95FA62001B}" type="pres">
      <dgm:prSet presAssocID="{8380A261-4409-4C6B-8A07-0D64C5422F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CEFD62-42E6-4B2F-825E-B293DA13B7CC}" type="presOf" srcId="{F014B99B-BC0F-4D51-AA35-03139CBC5BDF}" destId="{158BBE6D-1C8E-4142-827F-B1B32D20364B}" srcOrd="1" destOrd="0" presId="urn:microsoft.com/office/officeart/2005/8/layout/pyramid1"/>
    <dgm:cxn modelId="{143E4032-B20F-4D70-BCFB-A9F93F716C50}" type="presOf" srcId="{CBB2EDB4-08BF-49DB-9282-C363CE23E3D0}" destId="{8064A9E2-4365-4891-A563-4210D9FE6047}" srcOrd="1" destOrd="0" presId="urn:microsoft.com/office/officeart/2005/8/layout/pyramid1"/>
    <dgm:cxn modelId="{70C1053E-EE52-447D-B594-0B368C6C87AD}" type="presOf" srcId="{CBB2EDB4-08BF-49DB-9282-C363CE23E3D0}" destId="{7099C5AD-A666-455F-9144-31509FAE35FB}" srcOrd="0" destOrd="0" presId="urn:microsoft.com/office/officeart/2005/8/layout/pyramid1"/>
    <dgm:cxn modelId="{E7AC5795-AE57-4629-9DCD-7B603559995E}" srcId="{C055D918-0D48-44D3-9287-CAE1B93EB64A}" destId="{8380A261-4409-4C6B-8A07-0D64C5422F6D}" srcOrd="2" destOrd="0" parTransId="{48549D1C-43AC-47BA-B869-251333E1E3E6}" sibTransId="{FDF2E5F5-8F13-4FFA-81A9-3BFDEEE2F092}"/>
    <dgm:cxn modelId="{85B055CD-AF9A-41AF-880C-C1D3E09E5F46}" type="presOf" srcId="{C055D918-0D48-44D3-9287-CAE1B93EB64A}" destId="{8C222443-D6D5-437E-8A06-7845FF64044F}" srcOrd="0" destOrd="0" presId="urn:microsoft.com/office/officeart/2005/8/layout/pyramid1"/>
    <dgm:cxn modelId="{675CB419-41F6-4750-8B7F-3B145CB0F527}" type="presOf" srcId="{F014B99B-BC0F-4D51-AA35-03139CBC5BDF}" destId="{47753778-DDCD-4F66-8671-0963E55AC1AB}" srcOrd="0" destOrd="0" presId="urn:microsoft.com/office/officeart/2005/8/layout/pyramid1"/>
    <dgm:cxn modelId="{8FF97312-6673-421B-95A2-BB92A0865D60}" type="presOf" srcId="{8380A261-4409-4C6B-8A07-0D64C5422F6D}" destId="{3405B94A-B110-4EB0-B99D-680A85764021}" srcOrd="0" destOrd="0" presId="urn:microsoft.com/office/officeart/2005/8/layout/pyramid1"/>
    <dgm:cxn modelId="{AE28E987-068C-4050-9EA0-6987A9368CE5}" srcId="{C055D918-0D48-44D3-9287-CAE1B93EB64A}" destId="{CBB2EDB4-08BF-49DB-9282-C363CE23E3D0}" srcOrd="1" destOrd="0" parTransId="{061A8EDF-95EB-4ED1-B54D-E85549B7DDD2}" sibTransId="{8A73D853-84E8-4FCE-B4F9-A28E61B55BFC}"/>
    <dgm:cxn modelId="{DF277F6E-5463-4336-ABDE-6CE9BBB5760E}" srcId="{C055D918-0D48-44D3-9287-CAE1B93EB64A}" destId="{F014B99B-BC0F-4D51-AA35-03139CBC5BDF}" srcOrd="0" destOrd="0" parTransId="{547044BC-B29A-41C2-9396-2C63C92CED4B}" sibTransId="{310293B5-AF1E-4EB5-9AC5-576D9AB28450}"/>
    <dgm:cxn modelId="{21E2C45B-EE99-4917-850D-4072018E7978}" type="presOf" srcId="{8380A261-4409-4C6B-8A07-0D64C5422F6D}" destId="{EB789FCB-B92C-4A52-BB06-4A95FA62001B}" srcOrd="1" destOrd="0" presId="urn:microsoft.com/office/officeart/2005/8/layout/pyramid1"/>
    <dgm:cxn modelId="{3276699B-C585-424D-81CC-5810A994FEC2}" type="presParOf" srcId="{8C222443-D6D5-437E-8A06-7845FF64044F}" destId="{8E592AC7-B094-488F-86DE-8B46AA43A5F7}" srcOrd="0" destOrd="0" presId="urn:microsoft.com/office/officeart/2005/8/layout/pyramid1"/>
    <dgm:cxn modelId="{184EA14F-FFBA-4B34-BB75-EA5BAD4E7C81}" type="presParOf" srcId="{8E592AC7-B094-488F-86DE-8B46AA43A5F7}" destId="{47753778-DDCD-4F66-8671-0963E55AC1AB}" srcOrd="0" destOrd="0" presId="urn:microsoft.com/office/officeart/2005/8/layout/pyramid1"/>
    <dgm:cxn modelId="{90322AC4-4732-4DCC-8134-E0F0D410FC2E}" type="presParOf" srcId="{8E592AC7-B094-488F-86DE-8B46AA43A5F7}" destId="{158BBE6D-1C8E-4142-827F-B1B32D20364B}" srcOrd="1" destOrd="0" presId="urn:microsoft.com/office/officeart/2005/8/layout/pyramid1"/>
    <dgm:cxn modelId="{365A1B99-091C-476B-B003-139BBF1C65D5}" type="presParOf" srcId="{8C222443-D6D5-437E-8A06-7845FF64044F}" destId="{08609C55-E487-4600-AFD0-8994D3888F22}" srcOrd="1" destOrd="0" presId="urn:microsoft.com/office/officeart/2005/8/layout/pyramid1"/>
    <dgm:cxn modelId="{2D4B5D4F-41AB-4715-8665-DECAC62C3335}" type="presParOf" srcId="{08609C55-E487-4600-AFD0-8994D3888F22}" destId="{7099C5AD-A666-455F-9144-31509FAE35FB}" srcOrd="0" destOrd="0" presId="urn:microsoft.com/office/officeart/2005/8/layout/pyramid1"/>
    <dgm:cxn modelId="{F738EB09-24AA-4BA5-8C18-2BF268BAF2A0}" type="presParOf" srcId="{08609C55-E487-4600-AFD0-8994D3888F22}" destId="{8064A9E2-4365-4891-A563-4210D9FE6047}" srcOrd="1" destOrd="0" presId="urn:microsoft.com/office/officeart/2005/8/layout/pyramid1"/>
    <dgm:cxn modelId="{4B89E5CD-9C3F-4067-8321-150A33AD0601}" type="presParOf" srcId="{8C222443-D6D5-437E-8A06-7845FF64044F}" destId="{4E66420A-6794-4210-A8DC-A681DFE94B26}" srcOrd="2" destOrd="0" presId="urn:microsoft.com/office/officeart/2005/8/layout/pyramid1"/>
    <dgm:cxn modelId="{C1CB99B9-CE77-44FA-9329-85EE85E8616F}" type="presParOf" srcId="{4E66420A-6794-4210-A8DC-A681DFE94B26}" destId="{3405B94A-B110-4EB0-B99D-680A85764021}" srcOrd="0" destOrd="0" presId="urn:microsoft.com/office/officeart/2005/8/layout/pyramid1"/>
    <dgm:cxn modelId="{40423A96-5247-412F-A09D-08A5A90E1AB7}" type="presParOf" srcId="{4E66420A-6794-4210-A8DC-A681DFE94B26}" destId="{EB789FCB-B92C-4A52-BB06-4A95FA62001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53778-DDCD-4F66-8671-0963E55AC1AB}">
      <dsp:nvSpPr>
        <dsp:cNvPr id="0" name=""/>
        <dsp:cNvSpPr/>
      </dsp:nvSpPr>
      <dsp:spPr>
        <a:xfrm>
          <a:off x="1738324" y="0"/>
          <a:ext cx="1738324" cy="1333509"/>
        </a:xfrm>
        <a:prstGeom prst="trapezoid">
          <a:avLst>
            <a:gd name="adj" fmla="val 65179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Федеральный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уровень</a:t>
          </a:r>
          <a:endParaRPr lang="ru-RU" sz="1200" b="1" kern="1200" dirty="0"/>
        </a:p>
      </dsp:txBody>
      <dsp:txXfrm>
        <a:off x="1738324" y="0"/>
        <a:ext cx="1738324" cy="1333509"/>
      </dsp:txXfrm>
    </dsp:sp>
    <dsp:sp modelId="{7099C5AD-A666-455F-9144-31509FAE35FB}">
      <dsp:nvSpPr>
        <dsp:cNvPr id="0" name=""/>
        <dsp:cNvSpPr/>
      </dsp:nvSpPr>
      <dsp:spPr>
        <a:xfrm>
          <a:off x="862939" y="1346431"/>
          <a:ext cx="3476649" cy="1333509"/>
        </a:xfrm>
        <a:prstGeom prst="trapezoid">
          <a:avLst>
            <a:gd name="adj" fmla="val 65179"/>
          </a:avLst>
        </a:prstGeom>
        <a:solidFill>
          <a:srgbClr val="FFC000">
            <a:alpha val="7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Региональный уровень</a:t>
          </a:r>
        </a:p>
      </dsp:txBody>
      <dsp:txXfrm>
        <a:off x="1471352" y="1346431"/>
        <a:ext cx="2259822" cy="1333509"/>
      </dsp:txXfrm>
    </dsp:sp>
    <dsp:sp modelId="{3405B94A-B110-4EB0-B99D-680A85764021}">
      <dsp:nvSpPr>
        <dsp:cNvPr id="0" name=""/>
        <dsp:cNvSpPr/>
      </dsp:nvSpPr>
      <dsp:spPr>
        <a:xfrm>
          <a:off x="0" y="2654096"/>
          <a:ext cx="5214973" cy="1333509"/>
        </a:xfrm>
        <a:prstGeom prst="trapezoid">
          <a:avLst>
            <a:gd name="adj" fmla="val 65179"/>
          </a:avLst>
        </a:prstGeom>
        <a:solidFill>
          <a:schemeClr val="accent2">
            <a:lumMod val="7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Уровень </a:t>
          </a:r>
          <a:r>
            <a:rPr lang="ru-RU" sz="1200" b="1" kern="1200" dirty="0"/>
            <a:t>организации</a:t>
          </a:r>
        </a:p>
      </dsp:txBody>
      <dsp:txXfrm>
        <a:off x="912620" y="2654096"/>
        <a:ext cx="3389733" cy="1333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63E80-F3C1-40E1-ADE6-7667B802929F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D8501-3B49-49BD-834F-769B3A01D1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87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3154-E84C-41DF-B5DA-EC6BBDAF4A27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411B-D92D-4D4A-AE7C-DA3B657800A4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F3428-DA13-4CD4-A0C1-213CC02A17F0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B6EF6-91A9-45D4-90F2-6D7F1684EEA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6FB03-7E63-4E96-8E71-64D8AAAA05E5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10540-5065-4154-B575-25F045956217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19B64-BEA0-4646-B2DC-9848AD041FF0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4C0B-81BA-44B0-9873-B784BFDAA5C9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93CF4-D6E8-4C91-A0C2-281C5183E81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916-F477-4046-8D7F-52FEE71D902C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3FF46-2893-462E-B2F1-225924908D8D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3BC51-48CD-4653-BB47-5F4125556576}" type="datetime1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0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0" y="428604"/>
            <a:ext cx="8648700" cy="43973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Паспорт проекта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cap="all" dirty="0" smtClean="0">
                <a:latin typeface="Times New Roman" pitchFamily="18" charset="0"/>
                <a:cs typeface="Times New Roman" pitchFamily="18" charset="0"/>
              </a:rPr>
              <a:t>Оптимизация процесса </a:t>
            </a:r>
            <a:br>
              <a:rPr lang="ru-RU" sz="1800" b="1" cap="all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all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ФОРМИРОВАНИЕ  ЛИЧНОГО ДЕЛА ВОСПИТАННИКА</a:t>
            </a:r>
            <a:r>
              <a:rPr lang="ru-RU" sz="1800" b="1" cap="all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5" name="Прямоугольник 4">
            <a:extLst>
              <a:ext uri="{FF2B5EF4-FFF2-40B4-BE49-F238E27FC236}"/>
            </a:extLst>
          </p:cNvPr>
          <p:cNvSpPr/>
          <p:nvPr/>
        </p:nvSpPr>
        <p:spPr>
          <a:xfrm>
            <a:off x="285720" y="1000108"/>
            <a:ext cx="8636000" cy="16160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85720" y="2643182"/>
            <a:ext cx="8636000" cy="17145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Временные потери при заполнении (вручную) бланков документов родителями (законными представителями) при формировании личного дела воспитанника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 Ограниченное пространство   для заполнения бумаг (маленький кабинет,  маленькое рабочее пространство для оформления документов вручную).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Регулярно повторяющийся процесс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1071546"/>
            <a:ext cx="1798637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Общая информация </a:t>
            </a:r>
          </a:p>
        </p:txBody>
      </p:sp>
      <p:sp>
        <p:nvSpPr>
          <p:cNvPr id="8" name="Прямоугольник 7">
            <a:extLst>
              <a:ext uri="{FF2B5EF4-FFF2-40B4-BE49-F238E27FC236}"/>
            </a:extLst>
          </p:cNvPr>
          <p:cNvSpPr/>
          <p:nvPr/>
        </p:nvSpPr>
        <p:spPr>
          <a:xfrm>
            <a:off x="285720" y="4500570"/>
            <a:ext cx="8643998" cy="89695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TextBox 8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2714620"/>
            <a:ext cx="26515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</a:rPr>
              <a:t>Обоснование выбора процесса</a:t>
            </a:r>
            <a:endParaRPr lang="ru-RU" sz="14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4572008"/>
            <a:ext cx="121264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Цель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2143108" y="928670"/>
            <a:ext cx="507209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Наименование органа местного  самоуправления: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Управление образования администрации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Яковлевского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городского округа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Наименование отдела 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МБДОУ «Детский сад «Светлячок» г.Строитель»</a:t>
            </a: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Границы процесса: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прихода  родителя (законного представителя) воспитанника в ДОУ для оформления документов, составляющих личное дело воспитанника  до  формирования  личного дело воспитанника 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Дата начала  проекта</a:t>
            </a:r>
            <a:r>
              <a:rPr lang="ru-RU" sz="12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b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08. 2019г.</a:t>
            </a:r>
          </a:p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Дата окончания проекта: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25.10.2019г.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3"/>
          <p:cNvSpPr txBox="1">
            <a:spLocks noChangeArrowheads="1"/>
          </p:cNvSpPr>
          <p:nvPr/>
        </p:nvSpPr>
        <p:spPr bwMode="auto">
          <a:xfrm>
            <a:off x="463550" y="2980690"/>
            <a:ext cx="831532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9250" indent="-349250"/>
            <a:r>
              <a:rPr lang="ru-RU" sz="1400" dirty="0" smtClean="0">
                <a:solidFill>
                  <a:srgbClr val="002060"/>
                </a:solidFill>
              </a:rPr>
              <a:t>.</a:t>
            </a:r>
          </a:p>
          <a:p>
            <a:pPr marL="349250" indent="-349250">
              <a:buFont typeface="Arial" charset="0"/>
              <a:buAutoNum type="arabicPeriod"/>
            </a:pPr>
            <a:endParaRPr lang="ru-RU" sz="1400" dirty="0">
              <a:solidFill>
                <a:srgbClr val="002060"/>
              </a:solidFill>
            </a:endParaRPr>
          </a:p>
          <a:p>
            <a:pPr marL="349250" indent="-349250">
              <a:buFont typeface="Arial" charset="0"/>
              <a:buAutoNum type="arabicPeriod"/>
            </a:pPr>
            <a:endParaRPr lang="ru-RU" sz="1400" dirty="0" smtClean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6100" y="4797152"/>
            <a:ext cx="832326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2060"/>
                </a:solidFill>
                <a:latin typeface="+mn-lt"/>
              </a:rPr>
              <a:t>                         </a:t>
            </a:r>
            <a:endParaRPr lang="ru-RU" sz="1600" dirty="0" smtClean="0">
              <a:solidFill>
                <a:srgbClr val="00206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 smtClean="0">
              <a:solidFill>
                <a:srgbClr val="00206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/>
            </a:extLst>
          </p:cNvPr>
          <p:cNvSpPr/>
          <p:nvPr/>
        </p:nvSpPr>
        <p:spPr>
          <a:xfrm>
            <a:off x="285720" y="5500702"/>
            <a:ext cx="8643998" cy="114300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7" name="TextBox 16">
            <a:extLst>
              <a:ext uri="{FF2B5EF4-FFF2-40B4-BE49-F238E27FC236}"/>
            </a:extLst>
          </p:cNvPr>
          <p:cNvSpPr txBox="1"/>
          <p:nvPr/>
        </p:nvSpPr>
        <p:spPr>
          <a:xfrm>
            <a:off x="357158" y="5572140"/>
            <a:ext cx="151996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accent2"/>
                </a:solidFill>
                <a:latin typeface="+mn-lt"/>
              </a:rPr>
              <a:t>Эффекты </a:t>
            </a:r>
            <a:r>
              <a:rPr lang="ru-RU" sz="1400" dirty="0">
                <a:solidFill>
                  <a:schemeClr val="accent2"/>
                </a:solidFill>
                <a:latin typeface="+mn-lt"/>
              </a:rPr>
              <a:t>проекта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5720" y="5857892"/>
            <a:ext cx="858751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1.Своевременное предоставление документов родителями (законными представителями)  для формирования личного дела воспитанника 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2.Экономия времени.</a:t>
            </a:r>
            <a:endParaRPr lang="ru-RU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1</a:t>
            </a:fld>
            <a:endParaRPr lang="ru-RU" sz="1400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1428736"/>
            <a:ext cx="1899292" cy="12216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357158" y="4786322"/>
            <a:ext cx="77867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Сокращение временных затрат и оптимизация процесса: «формирование личного дела воспитанника».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29" name="Picture 1" descr="C:\Users\User\Desktop\проект БУ\фо\IMG_8788.jpg"/>
          <p:cNvPicPr>
            <a:picLocks noChangeAspect="1" noChangeArrowheads="1"/>
          </p:cNvPicPr>
          <p:nvPr/>
        </p:nvPicPr>
        <p:blipFill>
          <a:blip r:embed="rId3" cstate="print"/>
          <a:srcRect t="7589" r="13789" b="6845"/>
          <a:stretch>
            <a:fillRect/>
          </a:stretch>
        </p:blipFill>
        <p:spPr bwMode="auto">
          <a:xfrm>
            <a:off x="7358082" y="928670"/>
            <a:ext cx="1357322" cy="17962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0184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/>
            </a:extLst>
          </p:cNvPr>
          <p:cNvSpPr/>
          <p:nvPr/>
        </p:nvSpPr>
        <p:spPr>
          <a:xfrm>
            <a:off x="214282" y="3571876"/>
            <a:ext cx="8715436" cy="2463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/>
            </a:extLst>
          </p:cNvPr>
          <p:cNvSpPr/>
          <p:nvPr/>
        </p:nvSpPr>
        <p:spPr>
          <a:xfrm>
            <a:off x="285720" y="1214422"/>
            <a:ext cx="8637588" cy="22860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TextBox 31">
            <a:extLst>
              <a:ext uri="{FF2B5EF4-FFF2-40B4-BE49-F238E27FC236}"/>
            </a:extLst>
          </p:cNvPr>
          <p:cNvSpPr txBox="1"/>
          <p:nvPr/>
        </p:nvSpPr>
        <p:spPr>
          <a:xfrm>
            <a:off x="317500" y="1306513"/>
            <a:ext cx="1644650" cy="5222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Руководство проектом</a:t>
            </a:r>
          </a:p>
        </p:txBody>
      </p:sp>
      <p:sp>
        <p:nvSpPr>
          <p:cNvPr id="39" name="TextBox 38">
            <a:extLst>
              <a:ext uri="{FF2B5EF4-FFF2-40B4-BE49-F238E27FC236}"/>
            </a:extLst>
          </p:cNvPr>
          <p:cNvSpPr txBox="1"/>
          <p:nvPr/>
        </p:nvSpPr>
        <p:spPr>
          <a:xfrm>
            <a:off x="315913" y="3630613"/>
            <a:ext cx="2189162" cy="3079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2"/>
                </a:solidFill>
                <a:latin typeface="+mn-lt"/>
              </a:rPr>
              <a:t>Рабочая группа проекта</a:t>
            </a:r>
          </a:p>
        </p:txBody>
      </p:sp>
      <p:sp>
        <p:nvSpPr>
          <p:cNvPr id="68616" name="Заголовок 2"/>
          <p:cNvSpPr>
            <a:spLocks noGrp="1"/>
          </p:cNvSpPr>
          <p:nvPr>
            <p:ph type="title"/>
          </p:nvPr>
        </p:nvSpPr>
        <p:spPr>
          <a:xfrm>
            <a:off x="244475" y="332656"/>
            <a:ext cx="8648700" cy="4397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Команда проекта </a:t>
            </a:r>
          </a:p>
        </p:txBody>
      </p:sp>
      <p:sp>
        <p:nvSpPr>
          <p:cNvPr id="19" name="Rectangle 53"/>
          <p:cNvSpPr txBox="1">
            <a:spLocks noChangeArrowheads="1"/>
          </p:cNvSpPr>
          <p:nvPr/>
        </p:nvSpPr>
        <p:spPr bwMode="auto">
          <a:xfrm>
            <a:off x="2101800" y="3074988"/>
            <a:ext cx="1462088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Климова Е.А..,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заведующий</a:t>
            </a:r>
          </a:p>
          <a:p>
            <a:pPr>
              <a:buClr>
                <a:srgbClr val="002960"/>
              </a:buClr>
              <a:defRPr/>
            </a:pPr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0" name="Rectangle 165"/>
          <p:cNvSpPr txBox="1">
            <a:spLocks noChangeArrowheads="1"/>
          </p:cNvSpPr>
          <p:nvPr/>
        </p:nvSpPr>
        <p:spPr bwMode="auto">
          <a:xfrm>
            <a:off x="1885950" y="1381125"/>
            <a:ext cx="1538288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587" lvl="1" indent="0" algn="ctr">
              <a:buClr>
                <a:srgbClr val="002960"/>
              </a:buClr>
              <a:buSzPct val="125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Заказчик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21" name="Rectangle 53"/>
          <p:cNvSpPr txBox="1">
            <a:spLocks noChangeArrowheads="1"/>
          </p:cNvSpPr>
          <p:nvPr/>
        </p:nvSpPr>
        <p:spPr bwMode="auto">
          <a:xfrm>
            <a:off x="3938190" y="3076575"/>
            <a:ext cx="1785938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Орехова Е.К.,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старший воспитатель</a:t>
            </a:r>
          </a:p>
          <a:p>
            <a:pPr>
              <a:buClr>
                <a:srgbClr val="002960"/>
              </a:buClr>
              <a:defRPr/>
            </a:pPr>
            <a:endParaRPr lang="ru-RU" altLang="ru-RU" sz="1000" b="1" kern="0" dirty="0" smtClean="0">
              <a:solidFill>
                <a:srgbClr val="00295C"/>
              </a:solidFill>
            </a:endParaRPr>
          </a:p>
        </p:txBody>
      </p:sp>
      <p:sp>
        <p:nvSpPr>
          <p:cNvPr id="22" name="Rectangle 165"/>
          <p:cNvSpPr txBox="1">
            <a:spLocks noChangeArrowheads="1"/>
          </p:cNvSpPr>
          <p:nvPr/>
        </p:nvSpPr>
        <p:spPr bwMode="auto">
          <a:xfrm>
            <a:off x="3178175" y="1403350"/>
            <a:ext cx="2155825" cy="1539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marL="342900" indent="-342900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619125" lvl="4" indent="0">
              <a:buClr>
                <a:srgbClr val="002960"/>
              </a:buClr>
              <a:buSzPct val="89000"/>
              <a:defRPr/>
            </a:pPr>
            <a:r>
              <a:rPr lang="ru-RU" altLang="ru-RU" sz="1000" kern="0" dirty="0" smtClean="0">
                <a:solidFill>
                  <a:srgbClr val="00295C"/>
                </a:solidFill>
              </a:rPr>
              <a:t>Руководитель проекта</a:t>
            </a:r>
            <a:endParaRPr lang="en-US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01800" y="1585913"/>
            <a:ext cx="1076375" cy="1452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62388" y="1567656"/>
            <a:ext cx="1285676" cy="14708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Rectangle 53"/>
          <p:cNvSpPr txBox="1">
            <a:spLocks noChangeArrowheads="1"/>
          </p:cNvSpPr>
          <p:nvPr/>
        </p:nvSpPr>
        <p:spPr bwMode="auto">
          <a:xfrm>
            <a:off x="467544" y="5579368"/>
            <a:ext cx="1604126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Тютина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В.И., </a:t>
            </a: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воспитатель</a:t>
            </a:r>
          </a:p>
          <a:p>
            <a:pPr algn="ctr"/>
            <a:endParaRPr lang="ru-RU" altLang="ru-RU" sz="1000" kern="0" dirty="0" smtClean="0">
              <a:solidFill>
                <a:srgbClr val="00295C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67544" y="4090293"/>
            <a:ext cx="1076375" cy="1452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4" name="Rectangle 53"/>
          <p:cNvSpPr txBox="1">
            <a:spLocks noChangeArrowheads="1"/>
          </p:cNvSpPr>
          <p:nvPr/>
        </p:nvSpPr>
        <p:spPr bwMode="auto">
          <a:xfrm>
            <a:off x="1928794" y="5643578"/>
            <a:ext cx="1462088" cy="30777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>
            <a:lvl1pPr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93675" indent="-19208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457200" indent="-261938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614363" indent="-1555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49300" indent="-130175" defTabSz="8953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2065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637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1209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78100" indent="-130175" defTabSz="895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Реева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О.Ю.</a:t>
            </a:r>
          </a:p>
          <a:p>
            <a:pPr algn="ctr"/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педагог-психолог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000232" y="4143380"/>
            <a:ext cx="1076375" cy="1452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ФОТО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48264" y="637624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2</a:t>
            </a:fld>
            <a:endParaRPr lang="ru-RU" sz="1400" dirty="0"/>
          </a:p>
        </p:txBody>
      </p:sp>
      <p:pic>
        <p:nvPicPr>
          <p:cNvPr id="23" name="Picture 2" descr="http://dssvetlachok.yak-uo.ru/media/_versions/%D0%B5.%D0%B0.%D0%BA%D0%BB%D0%B8%D0%BC%D0%BE%D0%B2%D0%B0_sma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571612"/>
            <a:ext cx="1000132" cy="1607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4" descr="http://dssvetlachok.yak-uo.ru/media/_versions/%D0%BE%D1%80%D0%B5%D1%85%D0%BE%D0%B2%D0%B0_smal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1571612"/>
            <a:ext cx="1479067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5" descr="C:\Users\User\Desktop\САЙТ\Сведения об образовательной организации\Руководство. Педагогический состав\823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071942"/>
            <a:ext cx="1071570" cy="1607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58" name="Picture 2" descr="http://sad4kr-gr.ucoz.net/KARTINKI/logotip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1857364"/>
            <a:ext cx="1000132" cy="1287171"/>
          </a:xfrm>
          <a:prstGeom prst="rect">
            <a:avLst/>
          </a:prstGeom>
          <a:noFill/>
        </p:spPr>
      </p:pic>
      <p:pic>
        <p:nvPicPr>
          <p:cNvPr id="28" name="Picture 6" descr="C:\Users\User\Desktop\САЙТ\Сведения об образовательной организации\Руководство. Педагогический состав\IMG_1420.jpg"/>
          <p:cNvPicPr>
            <a:picLocks noChangeAspect="1" noChangeArrowheads="1"/>
          </p:cNvPicPr>
          <p:nvPr/>
        </p:nvPicPr>
        <p:blipFill>
          <a:blip r:embed="rId6" cstate="print"/>
          <a:srcRect t="8333"/>
          <a:stretch>
            <a:fillRect/>
          </a:stretch>
        </p:blipFill>
        <p:spPr bwMode="auto">
          <a:xfrm>
            <a:off x="2000232" y="4071942"/>
            <a:ext cx="1120630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4369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428625" y="1857375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214313" y="1071563"/>
            <a:ext cx="8643937" cy="5318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Карта текущего состояния процесса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«ФОРМИРОВАНИЕ  ЛИЧНОГО ДЕЛА ВОСПИТАННИКА»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800" dirty="0" smtClean="0">
                <a:latin typeface="Arial" pitchFamily="34" charset="0"/>
                <a:cs typeface="Arial" pitchFamily="34" charset="0"/>
              </a:rPr>
            </a:b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470900" cy="6477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24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2071688" y="2643188"/>
            <a:ext cx="642937" cy="21907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4067175" y="2781300"/>
            <a:ext cx="287338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4500563" y="2643188"/>
            <a:ext cx="428625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6786563" y="2714625"/>
            <a:ext cx="500062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9" name="TextBox 48"/>
          <p:cNvSpPr txBox="1">
            <a:spLocks noChangeArrowheads="1"/>
          </p:cNvSpPr>
          <p:nvPr/>
        </p:nvSpPr>
        <p:spPr bwMode="auto">
          <a:xfrm>
            <a:off x="250825" y="6500813"/>
            <a:ext cx="46085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b="1">
                <a:solidFill>
                  <a:srgbClr val="C00000"/>
                </a:solidFill>
                <a:latin typeface="Calibri" pitchFamily="34" charset="0"/>
              </a:rPr>
              <a:t>ВПП (время протекания процесса)  – 81 мин. - 110 мин.</a:t>
            </a:r>
          </a:p>
        </p:txBody>
      </p:sp>
      <p:sp>
        <p:nvSpPr>
          <p:cNvPr id="6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500813"/>
            <a:ext cx="347662" cy="285750"/>
          </a:xfrm>
        </p:spPr>
        <p:txBody>
          <a:bodyPr/>
          <a:lstStyle/>
          <a:p>
            <a:pPr algn="ctr">
              <a:defRPr/>
            </a:pPr>
            <a:fld id="{74A261D7-6997-4E55-B5F3-94244C57EDE8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Пятно 1 60"/>
          <p:cNvSpPr/>
          <p:nvPr/>
        </p:nvSpPr>
        <p:spPr>
          <a:xfrm>
            <a:off x="5643563" y="5857875"/>
            <a:ext cx="357187" cy="290513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2" name="Пятно 1 60"/>
          <p:cNvSpPr/>
          <p:nvPr/>
        </p:nvSpPr>
        <p:spPr>
          <a:xfrm>
            <a:off x="5643563" y="6215063"/>
            <a:ext cx="357187" cy="290512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graphicFrame>
        <p:nvGraphicFramePr>
          <p:cNvPr id="64" name="Таблица 63"/>
          <p:cNvGraphicFramePr>
            <a:graphicFrameLocks noGrp="1"/>
          </p:cNvGraphicFramePr>
          <p:nvPr/>
        </p:nvGraphicFramePr>
        <p:xfrm>
          <a:off x="357158" y="2214554"/>
          <a:ext cx="1751856" cy="10972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Родитель</a:t>
                      </a: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Приходит в ДОУ</a:t>
                      </a:r>
                    </a:p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в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кабинет ответственного за прием ребенка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3 мин. –  5</a:t>
                      </a:r>
                      <a:r>
                        <a:rPr lang="ru-RU" sz="900" baseline="0" dirty="0" smtClean="0"/>
                        <a:t>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9" name="Стрелка вправо 78"/>
          <p:cNvSpPr/>
          <p:nvPr/>
        </p:nvSpPr>
        <p:spPr>
          <a:xfrm>
            <a:off x="142875" y="4214813"/>
            <a:ext cx="571500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Стрелка вправо 80"/>
          <p:cNvSpPr/>
          <p:nvPr/>
        </p:nvSpPr>
        <p:spPr>
          <a:xfrm>
            <a:off x="2286000" y="4214813"/>
            <a:ext cx="571500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" name="Стрелка вправо 82"/>
          <p:cNvSpPr/>
          <p:nvPr/>
        </p:nvSpPr>
        <p:spPr>
          <a:xfrm>
            <a:off x="6786563" y="4214813"/>
            <a:ext cx="500062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6" name="Стрелка вправо 85"/>
          <p:cNvSpPr/>
          <p:nvPr/>
        </p:nvSpPr>
        <p:spPr>
          <a:xfrm>
            <a:off x="2571750" y="5715000"/>
            <a:ext cx="428625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9" name="Таблица 88"/>
          <p:cNvGraphicFramePr>
            <a:graphicFrameLocks noGrp="1"/>
          </p:cNvGraphicFramePr>
          <p:nvPr/>
        </p:nvGraphicFramePr>
        <p:xfrm>
          <a:off x="6000750" y="5357813"/>
          <a:ext cx="3143240" cy="13798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3240"/>
              </a:tblGrid>
              <a:tr h="2661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Нет на  рабочем месте ответственного за прием ребенка</a:t>
                      </a:r>
                      <a:endParaRPr lang="ru-RU" altLang="ru-RU" sz="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677">
                <a:tc>
                  <a:txBody>
                    <a:bodyPr/>
                    <a:lstStyle/>
                    <a:p>
                      <a:pPr algn="l"/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Временные потери при заполнении  бланков документов (вручную)</a:t>
                      </a:r>
                      <a:endParaRPr lang="ru-RU" altLang="ru-RU" sz="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58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Нет бланков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Невнимательность,</a:t>
                      </a:r>
                      <a:r>
                        <a:rPr lang="ru-RU" altLang="ru-RU" sz="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ошибки </a:t>
                      </a: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 время заполнения, длительный временной процесс</a:t>
                      </a:r>
                      <a:r>
                        <a:rPr lang="ru-RU" altLang="ru-RU" sz="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устранения ошибок (переписывание всего документа)</a:t>
                      </a:r>
                      <a:endParaRPr lang="ru-RU" altLang="ru-RU" sz="8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4" name="Стрелка вправо 93"/>
          <p:cNvSpPr/>
          <p:nvPr/>
        </p:nvSpPr>
        <p:spPr>
          <a:xfrm>
            <a:off x="142875" y="5643563"/>
            <a:ext cx="571500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142844" y="2143116"/>
            <a:ext cx="251520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graphicFrame>
        <p:nvGraphicFramePr>
          <p:cNvPr id="56" name="Таблица 55"/>
          <p:cNvGraphicFramePr>
            <a:graphicFrameLocks noGrp="1"/>
          </p:cNvGraphicFramePr>
          <p:nvPr/>
        </p:nvGraphicFramePr>
        <p:xfrm>
          <a:off x="2714612" y="2000240"/>
          <a:ext cx="1751856" cy="15087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Знакомит родителя (законного представителя) с нормативно-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правовой базой и Локальными актами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baseline="0" dirty="0" smtClean="0"/>
                        <a:t>40</a:t>
                      </a:r>
                      <a:r>
                        <a:rPr lang="ru-RU" sz="900" dirty="0" smtClean="0"/>
                        <a:t>мин.-</a:t>
                      </a:r>
                      <a:r>
                        <a:rPr lang="ru-RU" sz="900" baseline="0" dirty="0" smtClean="0"/>
                        <a:t> 50</a:t>
                      </a:r>
                      <a:r>
                        <a:rPr lang="ru-RU" sz="900" dirty="0" smtClean="0"/>
                        <a:t>мин 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9" name="Таблица 58"/>
          <p:cNvGraphicFramePr>
            <a:graphicFrameLocks noGrp="1"/>
          </p:cNvGraphicFramePr>
          <p:nvPr/>
        </p:nvGraphicFramePr>
        <p:xfrm>
          <a:off x="5000628" y="2143116"/>
          <a:ext cx="1751856" cy="1371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Предоставляет бланки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документов для заполнения (вручную)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algn="ctr" defTabSz="914400" rtl="0" eaLnBrk="1" latinLnBrk="0" hangingPunct="1">
                        <a:defRPr/>
                      </a:pP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3 мин. –  5мин.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2" name="Таблица 71"/>
          <p:cNvGraphicFramePr>
            <a:graphicFrameLocks noGrp="1"/>
          </p:cNvGraphicFramePr>
          <p:nvPr/>
        </p:nvGraphicFramePr>
        <p:xfrm>
          <a:off x="7286644" y="2143116"/>
          <a:ext cx="1751856" cy="1371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5716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Родитель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Заполняет заявление на прием ребенка в ДОУ (вручную), фиксирует факт ознакомления с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нормативно-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правовой базой и Локальными актами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 5 мин. –  </a:t>
                      </a:r>
                      <a:r>
                        <a:rPr lang="ru-RU" sz="900" baseline="0" dirty="0" smtClean="0"/>
                        <a:t> 8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3" name="Таблица 72"/>
          <p:cNvGraphicFramePr>
            <a:graphicFrameLocks noGrp="1"/>
          </p:cNvGraphicFramePr>
          <p:nvPr/>
        </p:nvGraphicFramePr>
        <p:xfrm>
          <a:off x="714348" y="3643314"/>
          <a:ext cx="1537542" cy="127866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37542"/>
              </a:tblGrid>
              <a:tr h="24560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Родитель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39297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Заполняет заявление</a:t>
                      </a:r>
                      <a:r>
                        <a:rPr lang="ru-RU" sz="900" b="1" kern="1200" baseline="0" dirty="0" smtClean="0"/>
                        <a:t> -</a:t>
                      </a:r>
                      <a:r>
                        <a:rPr lang="ru-RU" sz="900" b="1" kern="1200" dirty="0" smtClean="0"/>
                        <a:t>согласие</a:t>
                      </a:r>
                      <a:r>
                        <a:rPr lang="ru-RU" sz="900" b="1" kern="1200" baseline="0" dirty="0" smtClean="0"/>
                        <a:t> на  обр</a:t>
                      </a:r>
                      <a:r>
                        <a:rPr lang="ru-RU" sz="900" b="1" kern="1200" dirty="0" smtClean="0"/>
                        <a:t>аботку</a:t>
                      </a:r>
                      <a:r>
                        <a:rPr lang="ru-RU" sz="900" b="1" kern="1200" baseline="0" dirty="0" smtClean="0"/>
                        <a:t> персональных данных (</a:t>
                      </a:r>
                      <a:r>
                        <a:rPr lang="ru-RU" sz="900" b="1" kern="1200" dirty="0" smtClean="0"/>
                        <a:t>вручную)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92974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5 мин. –  7</a:t>
                      </a:r>
                      <a:r>
                        <a:rPr lang="ru-RU" sz="900" baseline="0" dirty="0" smtClean="0"/>
                        <a:t>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5" name="Таблица 74"/>
          <p:cNvGraphicFramePr>
            <a:graphicFrameLocks noGrp="1"/>
          </p:cNvGraphicFramePr>
          <p:nvPr/>
        </p:nvGraphicFramePr>
        <p:xfrm>
          <a:off x="2857488" y="3714752"/>
          <a:ext cx="1674994" cy="130929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4994"/>
              </a:tblGrid>
              <a:tr h="3879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5334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Регистрирует</a:t>
                      </a:r>
                      <a:r>
                        <a:rPr lang="ru-RU" sz="900" b="1" kern="1200" baseline="0" dirty="0" smtClean="0"/>
                        <a:t> </a:t>
                      </a:r>
                      <a:r>
                        <a:rPr lang="ru-RU" sz="900" b="1" kern="1200" dirty="0" smtClean="0"/>
                        <a:t> в журнале заявление  родителей </a:t>
                      </a:r>
                    </a:p>
                  </a:txBody>
                  <a:tcPr/>
                </a:tc>
              </a:tr>
              <a:tr h="38794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baseline="0" dirty="0" smtClean="0"/>
                        <a:t>1 </a:t>
                      </a:r>
                      <a:r>
                        <a:rPr lang="ru-RU" sz="900" dirty="0" smtClean="0"/>
                        <a:t>мин. –  </a:t>
                      </a:r>
                      <a:r>
                        <a:rPr lang="ru-RU" sz="900" baseline="0" dirty="0" smtClean="0"/>
                        <a:t> 2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2" name="Таблица 81"/>
          <p:cNvGraphicFramePr>
            <a:graphicFrameLocks noGrp="1"/>
          </p:cNvGraphicFramePr>
          <p:nvPr/>
        </p:nvGraphicFramePr>
        <p:xfrm>
          <a:off x="7286644" y="3929066"/>
          <a:ext cx="1533828" cy="10972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33828"/>
              </a:tblGrid>
              <a:tr h="1834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, родитель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Заключают</a:t>
                      </a:r>
                      <a:r>
                        <a:rPr lang="ru-RU" sz="900" b="1" kern="1200" baseline="0" dirty="0" smtClean="0"/>
                        <a:t> </a:t>
                      </a:r>
                      <a:r>
                        <a:rPr lang="ru-RU" sz="900" b="1" kern="1200" dirty="0" smtClean="0"/>
                        <a:t> договор в 2-х экземплярах ( вручную)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10 мин. –  13мин.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6" name="Пятно 1 60"/>
          <p:cNvSpPr/>
          <p:nvPr/>
        </p:nvSpPr>
        <p:spPr>
          <a:xfrm>
            <a:off x="6286500" y="1785938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graphicFrame>
        <p:nvGraphicFramePr>
          <p:cNvPr id="88" name="Таблица 87"/>
          <p:cNvGraphicFramePr>
            <a:graphicFrameLocks noGrp="1"/>
          </p:cNvGraphicFramePr>
          <p:nvPr/>
        </p:nvGraphicFramePr>
        <p:xfrm>
          <a:off x="785786" y="5214950"/>
          <a:ext cx="1751856" cy="10972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Издает распорядительный</a:t>
                      </a:r>
                      <a:r>
                        <a:rPr lang="ru-RU" sz="900" b="1" kern="1200" baseline="0" dirty="0" smtClean="0"/>
                        <a:t> акт о зачислении ребенка в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6 мин. –  8мин.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0" name="Пятно 1 60"/>
          <p:cNvSpPr/>
          <p:nvPr/>
        </p:nvSpPr>
        <p:spPr>
          <a:xfrm>
            <a:off x="1500188" y="1928813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4572000" y="5143512"/>
            <a:ext cx="285752" cy="12978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66" name="Стрелка вправо 65"/>
          <p:cNvSpPr/>
          <p:nvPr/>
        </p:nvSpPr>
        <p:spPr>
          <a:xfrm>
            <a:off x="4572000" y="4214813"/>
            <a:ext cx="500063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67" name="Таблица 66"/>
          <p:cNvGraphicFramePr>
            <a:graphicFrameLocks noGrp="1"/>
          </p:cNvGraphicFramePr>
          <p:nvPr/>
        </p:nvGraphicFramePr>
        <p:xfrm>
          <a:off x="3000364" y="5214950"/>
          <a:ext cx="1500198" cy="115157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00198"/>
              </a:tblGrid>
              <a:tr h="34290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4200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Формирует личное</a:t>
                      </a:r>
                      <a:r>
                        <a:rPr lang="ru-RU" sz="900" b="1" kern="1200" baseline="0" dirty="0" smtClean="0"/>
                        <a:t> дело воспитанника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4290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5 мин. –  7мин.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9" name="Прямоугольник 68"/>
          <p:cNvSpPr/>
          <p:nvPr/>
        </p:nvSpPr>
        <p:spPr>
          <a:xfrm>
            <a:off x="428625" y="5072063"/>
            <a:ext cx="577850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9</a:t>
            </a:r>
          </a:p>
        </p:txBody>
      </p:sp>
      <p:sp>
        <p:nvSpPr>
          <p:cNvPr id="77" name="Пятно 1 60"/>
          <p:cNvSpPr/>
          <p:nvPr/>
        </p:nvSpPr>
        <p:spPr>
          <a:xfrm>
            <a:off x="1357313" y="3286125"/>
            <a:ext cx="574675" cy="433388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85" name="Пятно 1 60"/>
          <p:cNvSpPr/>
          <p:nvPr/>
        </p:nvSpPr>
        <p:spPr>
          <a:xfrm>
            <a:off x="5643563" y="5286375"/>
            <a:ext cx="357187" cy="290513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04" name="Пятно 1 60"/>
          <p:cNvSpPr/>
          <p:nvPr/>
        </p:nvSpPr>
        <p:spPr>
          <a:xfrm>
            <a:off x="7858125" y="1785938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06" name="Пятно 1 60"/>
          <p:cNvSpPr/>
          <p:nvPr/>
        </p:nvSpPr>
        <p:spPr>
          <a:xfrm>
            <a:off x="8497888" y="1928813"/>
            <a:ext cx="646112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2428875" y="1857375"/>
            <a:ext cx="50323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7143750" y="1928813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57188" y="3429000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2500313" y="3571875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6</a:t>
            </a:r>
          </a:p>
        </p:txBody>
      </p:sp>
      <p:graphicFrame>
        <p:nvGraphicFramePr>
          <p:cNvPr id="102" name="Таблица 101"/>
          <p:cNvGraphicFramePr>
            <a:graphicFrameLocks noGrp="1"/>
          </p:cNvGraphicFramePr>
          <p:nvPr/>
        </p:nvGraphicFramePr>
        <p:xfrm>
          <a:off x="5072066" y="3714752"/>
          <a:ext cx="1674994" cy="15531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4994"/>
              </a:tblGrid>
              <a:tr h="3879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5334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Принимает у родителя</a:t>
                      </a:r>
                      <a:r>
                        <a:rPr lang="ru-RU" sz="900" b="1" kern="1200" baseline="0" dirty="0" smtClean="0"/>
                        <a:t> ксерокопии документов (свидетельство о рождении ребенка;  регистрация ребенка). Выдает расписку.</a:t>
                      </a:r>
                      <a:endParaRPr lang="ru-RU" sz="900" b="1" kern="1200" dirty="0" smtClean="0"/>
                    </a:p>
                  </a:txBody>
                  <a:tcPr/>
                </a:tc>
              </a:tr>
              <a:tr h="38794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baseline="0" dirty="0" smtClean="0"/>
                        <a:t>3 </a:t>
                      </a:r>
                      <a:r>
                        <a:rPr lang="ru-RU" sz="900" dirty="0" smtClean="0"/>
                        <a:t>мин. –  </a:t>
                      </a:r>
                      <a:r>
                        <a:rPr lang="ru-RU" sz="900" baseline="0" dirty="0" smtClean="0"/>
                        <a:t> 5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3" name="Прямоугольник 92"/>
          <p:cNvSpPr/>
          <p:nvPr/>
        </p:nvSpPr>
        <p:spPr>
          <a:xfrm>
            <a:off x="4786313" y="3571875"/>
            <a:ext cx="504825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7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6929438" y="3714750"/>
            <a:ext cx="500062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8</a:t>
            </a:r>
          </a:p>
        </p:txBody>
      </p:sp>
      <p:sp>
        <p:nvSpPr>
          <p:cNvPr id="108" name="Пятно 1 60"/>
          <p:cNvSpPr/>
          <p:nvPr/>
        </p:nvSpPr>
        <p:spPr>
          <a:xfrm>
            <a:off x="5643563" y="5572125"/>
            <a:ext cx="357187" cy="290513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4929188" y="1857375"/>
            <a:ext cx="503237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99" name="Пятно 1 60"/>
          <p:cNvSpPr/>
          <p:nvPr/>
        </p:nvSpPr>
        <p:spPr>
          <a:xfrm>
            <a:off x="1857375" y="3357563"/>
            <a:ext cx="50006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10" name="Пятно 1 60"/>
          <p:cNvSpPr/>
          <p:nvPr/>
        </p:nvSpPr>
        <p:spPr>
          <a:xfrm>
            <a:off x="8001000" y="3500438"/>
            <a:ext cx="571500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11" name="Пятно 1 60"/>
          <p:cNvSpPr/>
          <p:nvPr/>
        </p:nvSpPr>
        <p:spPr>
          <a:xfrm>
            <a:off x="8497888" y="3571875"/>
            <a:ext cx="431800" cy="433388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04800" y="1412875"/>
            <a:ext cx="8686800" cy="550863"/>
          </a:xfrm>
        </p:spPr>
        <p:txBody>
          <a:bodyPr/>
          <a:lstStyle/>
          <a:p>
            <a:pPr eaLnBrk="1" hangingPunct="1"/>
            <a:r>
              <a:rPr lang="ru-RU" sz="2400" smtClean="0"/>
              <a:t>Пирамида проблем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A72398FC-FD3C-463B-98CB-8FF5F6A254EC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7950" y="404813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/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071538" y="2285993"/>
          <a:ext cx="5214974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4143375" y="3143250"/>
            <a:ext cx="2071688" cy="428625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НЕ ВЫЯВЛЕНЫ</a:t>
            </a:r>
          </a:p>
        </p:txBody>
      </p:sp>
      <p:sp>
        <p:nvSpPr>
          <p:cNvPr id="9" name="Пятно 1 60"/>
          <p:cNvSpPr/>
          <p:nvPr/>
        </p:nvSpPr>
        <p:spPr>
          <a:xfrm>
            <a:off x="1857375" y="5286375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3" name="Пятно 1 60"/>
          <p:cNvSpPr/>
          <p:nvPr/>
        </p:nvSpPr>
        <p:spPr>
          <a:xfrm>
            <a:off x="2428875" y="5857875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4" name="Пятно 1 60"/>
          <p:cNvSpPr/>
          <p:nvPr/>
        </p:nvSpPr>
        <p:spPr>
          <a:xfrm>
            <a:off x="4429125" y="5786438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5" name="Пятно 1 60"/>
          <p:cNvSpPr/>
          <p:nvPr/>
        </p:nvSpPr>
        <p:spPr>
          <a:xfrm>
            <a:off x="4572000" y="5072063"/>
            <a:ext cx="646113" cy="504825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800" b="1" dirty="0">
                <a:solidFill>
                  <a:schemeClr val="bg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00563" y="4286250"/>
            <a:ext cx="2500312" cy="500063"/>
          </a:xfrm>
          <a:prstGeom prst="roundRect">
            <a:avLst/>
          </a:prstGeom>
          <a:solidFill>
            <a:schemeClr val="bg1"/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НЕ ВЫЯВЛЕНЫ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6000750" y="5230813"/>
          <a:ext cx="3143240" cy="14264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3240"/>
              </a:tblGrid>
              <a:tr h="2661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1. Нет на  рабочем месте ответственного за прием ребенка</a:t>
                      </a:r>
                      <a:endParaRPr lang="ru-RU" altLang="ru-RU" sz="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8677">
                <a:tc>
                  <a:txBody>
                    <a:bodyPr/>
                    <a:lstStyle/>
                    <a:p>
                      <a:pPr algn="l"/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2. Временные потери при заполнении  бланков документов (вручную)</a:t>
                      </a:r>
                      <a:endParaRPr lang="ru-RU" altLang="ru-RU" sz="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58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3. Нет бланков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3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4. Невнимательность,</a:t>
                      </a:r>
                      <a:r>
                        <a:rPr lang="ru-RU" altLang="ru-RU" sz="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ошибки </a:t>
                      </a:r>
                      <a:r>
                        <a:rPr lang="ru-RU" altLang="ru-RU" sz="8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 время заполнения, длительный временной процесс</a:t>
                      </a:r>
                      <a:r>
                        <a:rPr lang="ru-RU" altLang="ru-RU" sz="8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устранения ошибок (переписывание всего документа)</a:t>
                      </a:r>
                      <a:endParaRPr lang="ru-RU" altLang="ru-RU" sz="8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8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42844" y="1285860"/>
          <a:ext cx="8640960" cy="4119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2862"/>
                <a:gridCol w="4024394"/>
                <a:gridCol w="1533704"/>
              </a:tblGrid>
              <a:tr h="60216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Способ решения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Экономия</a:t>
                      </a:r>
                      <a:r>
                        <a:rPr lang="ru-RU" baseline="0" dirty="0" smtClean="0"/>
                        <a:t> времени</a:t>
                      </a:r>
                      <a:endParaRPr lang="ru-RU" dirty="0"/>
                    </a:p>
                  </a:txBody>
                  <a:tcPr/>
                </a:tc>
              </a:tr>
              <a:tr h="6451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Нет на  рабочем месте ответственного за прием ребенка</a:t>
                      </a:r>
                      <a:endParaRPr lang="ru-RU" altLang="ru-RU" sz="12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Передача материала в электронном виде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10- 12 мин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20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Временные потери при заполнении  бланков документов (вручную)</a:t>
                      </a:r>
                      <a:endParaRPr lang="ru-RU" altLang="ru-RU" sz="1200" b="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Заполнение в электронном виде.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(сокращение документов – вместо заполнения 2-го экземпляра договор, заполняется один, а распечатывается и подписывается – 2.)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22 -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25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мин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34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Нет бланков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оцифрованной формы личного дела воспитанника.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Заполнение в электронном виде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3-6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27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2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Невнимательность,</a:t>
                      </a:r>
                      <a:r>
                        <a:rPr lang="ru-RU" altLang="ru-RU" sz="12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ошибки </a:t>
                      </a:r>
                      <a:r>
                        <a:rPr lang="ru-RU" altLang="ru-RU" sz="12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 время заполнения, длительный временной процесс</a:t>
                      </a:r>
                      <a:r>
                        <a:rPr lang="ru-RU" altLang="ru-RU" sz="12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устранения ошибок (переписывание всего документа)</a:t>
                      </a:r>
                      <a:endParaRPr lang="ru-RU" altLang="ru-RU" sz="12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Автоматическое предотвращение/исправление ошибки;, не требуется переписывания (</a:t>
                      </a:r>
                      <a:r>
                        <a:rPr kumimoji="0" lang="ru-RU" alt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перезаполнения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всего документа.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6-7 мин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25DD7A-B814-46E7-A598-17158D40F949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2875" y="500063"/>
            <a:ext cx="8686800" cy="785812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/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438" name="Прямоугольник 5"/>
          <p:cNvSpPr>
            <a:spLocks noChangeArrowheads="1"/>
          </p:cNvSpPr>
          <p:nvPr/>
        </p:nvSpPr>
        <p:spPr bwMode="auto">
          <a:xfrm>
            <a:off x="785786" y="357166"/>
            <a:ext cx="80804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Franklin Gothic Medium" pitchFamily="34" charset="0"/>
              </a:rPr>
              <a:t>Анализ проблем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7950" y="404813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  <a:t/>
            </a:r>
            <a:br>
              <a:rPr lang="ru-RU" sz="30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3000" b="1" dirty="0" smtClean="0">
              <a:solidFill>
                <a:schemeClr val="tx1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0" y="836613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ru-RU" sz="1600" dirty="0" smtClean="0">
                <a:latin typeface="Franklin Gothic Medium" pitchFamily="34" charset="0"/>
              </a:rPr>
              <a:t>Карта целевого состояния процесса</a:t>
            </a:r>
            <a:br>
              <a:rPr lang="ru-RU" sz="1600" dirty="0" smtClean="0">
                <a:latin typeface="Franklin Gothic Medium" pitchFamily="34" charset="0"/>
              </a:rPr>
            </a:br>
            <a:r>
              <a:rPr lang="ru-RU" sz="1400" dirty="0" smtClean="0">
                <a:latin typeface="Franklin Gothic Medium" pitchFamily="34" charset="0"/>
              </a:rPr>
              <a:t>«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ФОРМИРОВАНИЕ  ЛИЧНОГО ДЕЛА ВОСПИТАННИКА</a:t>
            </a:r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dirty="0" smtClean="0">
              <a:latin typeface="Franklin Gothic Medium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13D3F16A-6277-405D-89F9-9658A4A317D3}" type="slidenum">
              <a:rPr lang="ru-RU" b="1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3350" y="333375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будет»)</a:t>
            </a:r>
            <a:br>
              <a:rPr lang="ru-RU" sz="2400" b="1" dirty="0" smtClean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24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07950" y="3735388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5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6227763" y="2132013"/>
            <a:ext cx="503237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4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211638" y="2132013"/>
            <a:ext cx="503237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3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07950" y="2132013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1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2214563" y="2071688"/>
            <a:ext cx="503237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2</a:t>
            </a:r>
          </a:p>
        </p:txBody>
      </p:sp>
      <p:sp>
        <p:nvSpPr>
          <p:cNvPr id="57" name="Стрелка вправо 56"/>
          <p:cNvSpPr/>
          <p:nvPr/>
        </p:nvSpPr>
        <p:spPr>
          <a:xfrm>
            <a:off x="1979613" y="2943225"/>
            <a:ext cx="288925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Стрелка вправо 58"/>
          <p:cNvSpPr/>
          <p:nvPr/>
        </p:nvSpPr>
        <p:spPr>
          <a:xfrm>
            <a:off x="4143375" y="2928938"/>
            <a:ext cx="428625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Стрелка вправо 59"/>
          <p:cNvSpPr/>
          <p:nvPr/>
        </p:nvSpPr>
        <p:spPr>
          <a:xfrm>
            <a:off x="6357938" y="2928938"/>
            <a:ext cx="287337" cy="2159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8286750" y="2928938"/>
            <a:ext cx="503238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446" name="TextBox 48"/>
          <p:cNvSpPr txBox="1">
            <a:spLocks noChangeArrowheads="1"/>
          </p:cNvSpPr>
          <p:nvPr/>
        </p:nvSpPr>
        <p:spPr bwMode="auto">
          <a:xfrm>
            <a:off x="285750" y="5572125"/>
            <a:ext cx="4608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200" b="1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ru-RU" sz="1200" b="1">
                <a:solidFill>
                  <a:srgbClr val="C00000"/>
                </a:solidFill>
                <a:latin typeface="Calibri" pitchFamily="34" charset="0"/>
              </a:rPr>
              <a:t>ВПП (время протекания процесса)  – 40 мин. - 60 мин.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429125" y="4214813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7</a:t>
            </a:r>
          </a:p>
        </p:txBody>
      </p:sp>
      <p:sp>
        <p:nvSpPr>
          <p:cNvPr id="68" name="Стрелка вправо 67"/>
          <p:cNvSpPr/>
          <p:nvPr/>
        </p:nvSpPr>
        <p:spPr>
          <a:xfrm>
            <a:off x="2143125" y="4857750"/>
            <a:ext cx="571500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9" name="Стрелка вправо 68"/>
          <p:cNvSpPr/>
          <p:nvPr/>
        </p:nvSpPr>
        <p:spPr>
          <a:xfrm>
            <a:off x="4500563" y="4857750"/>
            <a:ext cx="428625" cy="21431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8" name="Прямоугольник 77"/>
          <p:cNvSpPr/>
          <p:nvPr/>
        </p:nvSpPr>
        <p:spPr>
          <a:xfrm>
            <a:off x="6500826" y="4286256"/>
            <a:ext cx="288032" cy="151216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ВЫХОД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0" y="2420888"/>
            <a:ext cx="251520" cy="12241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ВХОД</a:t>
            </a:r>
          </a:p>
        </p:txBody>
      </p:sp>
      <p:graphicFrame>
        <p:nvGraphicFramePr>
          <p:cNvPr id="32" name="Таблица 31"/>
          <p:cNvGraphicFramePr>
            <a:graphicFrameLocks noGrp="1"/>
          </p:cNvGraphicFramePr>
          <p:nvPr/>
        </p:nvGraphicFramePr>
        <p:xfrm>
          <a:off x="285720" y="2500306"/>
          <a:ext cx="1751856" cy="10972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Родитель</a:t>
                      </a: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Приходит в ДОУ</a:t>
                      </a:r>
                    </a:p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в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кабинет ответственного за прием ребенка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3 мин. –  5</a:t>
                      </a:r>
                      <a:r>
                        <a:rPr lang="ru-RU" sz="900" baseline="0" dirty="0" smtClean="0"/>
                        <a:t>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2357422" y="2428868"/>
          <a:ext cx="1751856" cy="150876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Знакомит родителя (законного представителя) с нормативно-</a:t>
                      </a:r>
                      <a:r>
                        <a:rPr lang="ru-RU" sz="9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правовой базой и Локальными актами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baseline="0" dirty="0" smtClean="0"/>
                        <a:t>10</a:t>
                      </a:r>
                      <a:r>
                        <a:rPr lang="ru-RU" sz="900" dirty="0" smtClean="0"/>
                        <a:t>мин.-</a:t>
                      </a:r>
                      <a:r>
                        <a:rPr lang="ru-RU" sz="900" baseline="0" dirty="0" smtClean="0"/>
                        <a:t> 20</a:t>
                      </a:r>
                      <a:r>
                        <a:rPr lang="ru-RU" sz="900" dirty="0" smtClean="0"/>
                        <a:t>мин 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4643438" y="2571744"/>
          <a:ext cx="1751856" cy="1371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51856"/>
              </a:tblGrid>
              <a:tr h="18341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b="1" dirty="0" smtClean="0">
                          <a:solidFill>
                            <a:schemeClr val="tx1"/>
                          </a:solidFill>
                          <a:cs typeface="Arial" pitchFamily="34" charset="0"/>
                        </a:rPr>
                        <a:t>Родитель</a:t>
                      </a:r>
                    </a:p>
                  </a:txBody>
                  <a:tcPr/>
                </a:tc>
              </a:tr>
              <a:tr h="2522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Предоставляет заполненную электронную форму личного дела  воспитанника  (</a:t>
                      </a:r>
                      <a:r>
                        <a:rPr lang="ru-RU" sz="900" b="1" kern="1200" baseline="0" dirty="0" smtClean="0"/>
                        <a:t> в </a:t>
                      </a:r>
                      <a:r>
                        <a:rPr lang="ru-RU" sz="900" b="1" kern="1200" dirty="0" smtClean="0"/>
                        <a:t>электронном или распечатанном виде)  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40445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12 мин. –  15</a:t>
                      </a:r>
                      <a:r>
                        <a:rPr lang="ru-RU" sz="900" baseline="0" dirty="0" smtClean="0"/>
                        <a:t>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/>
        </p:nvGraphicFramePr>
        <p:xfrm>
          <a:off x="6643702" y="2571744"/>
          <a:ext cx="1674994" cy="130929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4994"/>
              </a:tblGrid>
              <a:tr h="3879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5334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Регистрирует</a:t>
                      </a:r>
                      <a:r>
                        <a:rPr lang="ru-RU" sz="900" b="1" kern="1200" baseline="0" dirty="0" smtClean="0"/>
                        <a:t> </a:t>
                      </a:r>
                      <a:r>
                        <a:rPr lang="ru-RU" sz="900" b="1" kern="1200" dirty="0" smtClean="0"/>
                        <a:t> в журнале заявление  родителей </a:t>
                      </a:r>
                    </a:p>
                  </a:txBody>
                  <a:tcPr/>
                </a:tc>
              </a:tr>
              <a:tr h="38794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baseline="0" dirty="0" smtClean="0"/>
                        <a:t>1 </a:t>
                      </a:r>
                      <a:r>
                        <a:rPr lang="ru-RU" sz="900" dirty="0" smtClean="0"/>
                        <a:t>мин. –  </a:t>
                      </a:r>
                      <a:r>
                        <a:rPr lang="ru-RU" sz="900" baseline="0" dirty="0" smtClean="0"/>
                        <a:t> 2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Таблица 38"/>
          <p:cNvGraphicFramePr>
            <a:graphicFrameLocks noGrp="1"/>
          </p:cNvGraphicFramePr>
          <p:nvPr/>
        </p:nvGraphicFramePr>
        <p:xfrm>
          <a:off x="428596" y="4071942"/>
          <a:ext cx="1674994" cy="15531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74994"/>
              </a:tblGrid>
              <a:tr h="3879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53341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Принимает у родителя</a:t>
                      </a:r>
                      <a:r>
                        <a:rPr lang="ru-RU" sz="900" b="1" kern="1200" baseline="0" dirty="0" smtClean="0"/>
                        <a:t> ксерокопии документов (свидетельство о рождении ребенка;  регистрация ребенка). Выдает расписку.</a:t>
                      </a:r>
                      <a:endParaRPr lang="ru-RU" sz="900" b="1" kern="1200" dirty="0" smtClean="0"/>
                    </a:p>
                  </a:txBody>
                  <a:tcPr/>
                </a:tc>
              </a:tr>
              <a:tr h="387940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baseline="0" dirty="0" smtClean="0"/>
                        <a:t>3 </a:t>
                      </a:r>
                      <a:r>
                        <a:rPr lang="ru-RU" sz="900" dirty="0" smtClean="0"/>
                        <a:t>мин. –  </a:t>
                      </a:r>
                      <a:r>
                        <a:rPr lang="ru-RU" sz="900" baseline="0" dirty="0" smtClean="0"/>
                        <a:t> 5 </a:t>
                      </a:r>
                      <a:r>
                        <a:rPr lang="ru-RU" sz="900" dirty="0" smtClean="0"/>
                        <a:t>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Стрелка вправо 39"/>
          <p:cNvSpPr/>
          <p:nvPr/>
        </p:nvSpPr>
        <p:spPr>
          <a:xfrm>
            <a:off x="0" y="4643438"/>
            <a:ext cx="431800" cy="21431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2714612" y="4220534"/>
          <a:ext cx="1571636" cy="12344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71636"/>
              </a:tblGrid>
              <a:tr h="29432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29432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Издает распорядительный</a:t>
                      </a:r>
                      <a:r>
                        <a:rPr lang="ru-RU" sz="900" b="1" kern="1200" baseline="0" dirty="0" smtClean="0"/>
                        <a:t> акт о зачислении ребенка в ДОУ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294322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6 мин. –  7мин.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4929190" y="4500570"/>
          <a:ext cx="1500198" cy="1151578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500198"/>
              </a:tblGrid>
              <a:tr h="34290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Ответственный за прием ребенка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endParaRPr lang="ru-RU" sz="900" b="1" dirty="0" smtClean="0">
                        <a:solidFill>
                          <a:schemeClr val="tx1"/>
                        </a:solidFill>
                        <a:cs typeface="Arial" pitchFamily="34" charset="0"/>
                      </a:endParaRPr>
                    </a:p>
                  </a:txBody>
                  <a:tcPr/>
                </a:tc>
              </a:tr>
              <a:tr h="42005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defRPr/>
                      </a:pPr>
                      <a:r>
                        <a:rPr lang="ru-RU" sz="900" b="1" kern="1200" dirty="0" smtClean="0"/>
                        <a:t>Формирует личное</a:t>
                      </a:r>
                      <a:r>
                        <a:rPr lang="ru-RU" sz="900" b="1" kern="1200" baseline="0" dirty="0" smtClean="0"/>
                        <a:t> дело воспитанника</a:t>
                      </a:r>
                      <a:endParaRPr lang="ru-RU" sz="9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42903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/>
                        <a:t>Параметры</a:t>
                      </a:r>
                      <a:r>
                        <a:rPr lang="ru-RU" sz="900" baseline="0" dirty="0" smtClean="0"/>
                        <a:t> шага</a:t>
                      </a:r>
                    </a:p>
                    <a:p>
                      <a:pPr algn="ctr"/>
                      <a:r>
                        <a:rPr lang="ru-RU" sz="900" dirty="0" smtClean="0"/>
                        <a:t>5 мин. –  6мин.</a:t>
                      </a:r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" name="Прямоугольник 54"/>
          <p:cNvSpPr/>
          <p:nvPr/>
        </p:nvSpPr>
        <p:spPr>
          <a:xfrm>
            <a:off x="2357438" y="4071938"/>
            <a:ext cx="504825" cy="3603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b="1" dirty="0"/>
              <a:t>ШАГ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4" name="Object 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1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5" name="Заголовок 1"/>
          <p:cNvSpPr>
            <a:spLocks noGrp="1"/>
          </p:cNvSpPr>
          <p:nvPr>
            <p:ph type="title"/>
          </p:nvPr>
        </p:nvSpPr>
        <p:spPr>
          <a:xfrm>
            <a:off x="247650" y="116632"/>
            <a:ext cx="8648700" cy="43973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Достигнутые результаты (было и стало)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1400" smtClean="0"/>
              <a:pPr/>
              <a:t>7</a:t>
            </a:fld>
            <a:endParaRPr lang="ru-RU" sz="14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45943"/>
              </p:ext>
            </p:extLst>
          </p:nvPr>
        </p:nvGraphicFramePr>
        <p:xfrm>
          <a:off x="357158" y="857232"/>
          <a:ext cx="8429684" cy="560977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786082"/>
                <a:gridCol w="3714776"/>
                <a:gridCol w="1928826"/>
              </a:tblGrid>
              <a:tr h="2739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БЫЛО</a:t>
                      </a:r>
                      <a:endParaRPr lang="ru-RU" sz="1600" b="1" u="non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b="1" u="none" strike="noStrike" spc="0" dirty="0">
                          <a:effectLst/>
                        </a:rPr>
                        <a:t>СТАЛО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9121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Длительный временной процесс заполнения бланков документов для формирования личного дела воспитанника (вручную)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Создана</a:t>
                      </a:r>
                      <a:r>
                        <a:rPr lang="ru-RU" sz="1100" baseline="0" dirty="0" smtClean="0">
                          <a:effectLst/>
                        </a:rPr>
                        <a:t> электронная форма личного дела воспитанников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Долгий процесс изучения родителями нормативно – правовых документов перед</a:t>
                      </a:r>
                      <a:r>
                        <a:rPr lang="ru-RU" sz="1100" baseline="0" dirty="0" smtClean="0">
                          <a:effectLst/>
                        </a:rPr>
                        <a:t> заполнением заявления на прием воспитанника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Ознакомление с нормативно –</a:t>
                      </a:r>
                      <a:r>
                        <a:rPr lang="ru-RU" sz="1100" baseline="0" dirty="0" smtClean="0">
                          <a:effectLst/>
                        </a:rPr>
                        <a:t> правовой базой на официальном сайте ДОУ (родители (законные представители) заранее изучают всю необходимую документацию.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3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 smtClean="0">
                          <a:effectLst/>
                        </a:rPr>
                        <a:t>Длительный процесс устранения ошибок,</a:t>
                      </a:r>
                      <a:r>
                        <a:rPr lang="ru-RU" sz="1100" baseline="0" dirty="0" smtClean="0">
                          <a:effectLst/>
                        </a:rPr>
                        <a:t> совершенных при заполнении бланков документов вручную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baseline="0" dirty="0" smtClean="0">
                          <a:effectLst/>
                        </a:rPr>
                        <a:t>(необходимо было переписывать документ полностью) </a:t>
                      </a:r>
                      <a:endParaRPr lang="ru-RU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При заполнении электронной формы личного дела воспитанника, в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случае, допущения ошибки, нет необходимости в переписывании всего документа, а также  исчезла необходимость в заполнении второго экземпляра договора между МБДОУ и  родителями (законными представителями) воспитанника (вручную), что также повлияло на сокращение времени.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81">
                <a:tc>
                  <a:txBody>
                    <a:bodyPr/>
                    <a:lstStyle/>
                    <a:p>
                      <a:r>
                        <a:rPr lang="ru-RU" sz="1100" b="0" baseline="0" dirty="0" smtClean="0">
                          <a:latin typeface="+mn-lt"/>
                          <a:cs typeface="Times New Roman" pitchFamily="18" charset="0"/>
                        </a:rPr>
                        <a:t> Ограниченное пр</a:t>
                      </a:r>
                      <a:r>
                        <a:rPr lang="ru-RU" sz="1100" b="0" dirty="0" smtClean="0">
                          <a:latin typeface="+mn-lt"/>
                          <a:cs typeface="Times New Roman" pitchFamily="18" charset="0"/>
                        </a:rPr>
                        <a:t>остранство   для заполнения бумаг (маленький кабинет,  маленькое рабочее пространство для оформления документов вручную).</a:t>
                      </a:r>
                      <a:endParaRPr lang="ru-RU" sz="1100" b="0" dirty="0">
                        <a:latin typeface="+mn-lt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sz="1100" dirty="0" smtClean="0">
                          <a:latin typeface="+mn-lt"/>
                        </a:rPr>
                        <a:t>Появилась возможность заполнения документов вне Учреждения.</a:t>
                      </a:r>
                    </a:p>
                    <a:p>
                      <a:endParaRPr lang="ru-RU" sz="1100" dirty="0">
                        <a:latin typeface="+mn-lt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00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b="1" u="none" strike="noStrike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 протекания </a:t>
                      </a:r>
                      <a:r>
                        <a:rPr lang="ru-RU" sz="14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процесса </a:t>
                      </a:r>
                      <a:endParaRPr lang="ru-RU" sz="1400" b="1" u="none" strike="noStrike" kern="1200" spc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b="1" u="none" strike="noStrike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81 – 110 мин</a:t>
                      </a:r>
                      <a:endParaRPr lang="ru-RU" sz="1400" b="1" u="none" strike="noStrike" kern="1200" spc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b="1" u="none" strike="noStrike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Время протекания процесса </a:t>
                      </a:r>
                      <a:r>
                        <a:rPr lang="ru-RU" sz="14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endParaRPr lang="ru-RU" sz="1400" b="1" u="none" strike="noStrike" kern="1200" spc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b="1" u="none" strike="noStrike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40-60 </a:t>
                      </a:r>
                      <a:r>
                        <a:rPr lang="ru-RU" sz="1400" b="1" u="none" strike="noStrike" kern="1200" spc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</a:t>
                      </a: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400" b="1" u="none" strike="noStrike" kern="1200" spc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6294"/>
                    </a:solidFill>
                  </a:tcPr>
                </a:tc>
              </a:tr>
              <a:tr h="54730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55" marR="2635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3011" name="Picture 3" descr="C:\Users\User\Desktop\проект БУ\фо\IMG_878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768" y="1357298"/>
            <a:ext cx="1417943" cy="18905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3012" name="Picture 4" descr="C:\Users\User\Desktop\проект БУ\фо\IMG_8789.jpg"/>
          <p:cNvPicPr>
            <a:picLocks noChangeAspect="1" noChangeArrowheads="1"/>
          </p:cNvPicPr>
          <p:nvPr/>
        </p:nvPicPr>
        <p:blipFill>
          <a:blip r:embed="rId7" cstate="print"/>
          <a:srcRect l="22637" t="39720" r="22845"/>
          <a:stretch>
            <a:fillRect/>
          </a:stretch>
        </p:blipFill>
        <p:spPr bwMode="auto">
          <a:xfrm>
            <a:off x="7072330" y="3714752"/>
            <a:ext cx="1405225" cy="20716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085931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1044</Words>
  <Application>Microsoft Office PowerPoint</Application>
  <PresentationFormat>Экран (4:3)</PresentationFormat>
  <Paragraphs>210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think-cell Slide</vt:lpstr>
      <vt:lpstr>Паспорт проекта  «Оптимизация процесса  «ФОРМИРОВАНИЕ  ЛИЧНОГО ДЕЛА ВОСПИТАННИКА»»</vt:lpstr>
      <vt:lpstr>Команда проекта </vt:lpstr>
      <vt:lpstr>Карта текущего состояния процесса «ФОРМИРОВАНИЕ  ЛИЧНОГО ДЕЛА ВОСПИТАННИКА» </vt:lpstr>
      <vt:lpstr>Пирамида проблем</vt:lpstr>
      <vt:lpstr>Презентация PowerPoint</vt:lpstr>
      <vt:lpstr>Карта целевого состояния процесса «ФОРМИРОВАНИЕ  ЛИЧНОГО ДЕЛА ВОСПИТАННИКА»</vt:lpstr>
      <vt:lpstr>Достигнутые результаты (было и стало)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Шиянова Елена Николаевна</dc:creator>
  <cp:lastModifiedBy>Дасюша</cp:lastModifiedBy>
  <cp:revision>56</cp:revision>
  <cp:lastPrinted>2019-04-25T09:14:46Z</cp:lastPrinted>
  <dcterms:created xsi:type="dcterms:W3CDTF">2018-08-20T14:01:12Z</dcterms:created>
  <dcterms:modified xsi:type="dcterms:W3CDTF">2019-11-11T12:12:48Z</dcterms:modified>
</cp:coreProperties>
</file>