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3" r:id="rId2"/>
    <p:sldId id="284" r:id="rId3"/>
    <p:sldId id="285" r:id="rId4"/>
    <p:sldId id="286" r:id="rId5"/>
    <p:sldId id="279" r:id="rId6"/>
    <p:sldId id="288" r:id="rId7"/>
    <p:sldId id="275" r:id="rId8"/>
    <p:sldId id="289" r:id="rId9"/>
    <p:sldId id="290" r:id="rId1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60"/>
    <a:srgbClr val="002846"/>
    <a:srgbClr val="3862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1" autoAdjust="0"/>
  </p:normalViewPr>
  <p:slideViewPr>
    <p:cSldViewPr>
      <p:cViewPr>
        <p:scale>
          <a:sx n="76" d="100"/>
          <a:sy n="76" d="100"/>
        </p:scale>
        <p:origin x="-120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63E80-F3C1-40E1-ADE6-7667B802929F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D8501-3B49-49BD-834F-769B3A01D1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87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>
              <a:latin typeface="Times New Roman" pitchFamily="18" charset="0"/>
            </a:endParaRPr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1C042710-FB0E-43DD-BB7C-81552B984D16}" type="slidenum">
              <a:rPr lang="ru-RU" smtClean="0">
                <a:latin typeface="Times New Roman" pitchFamily="18" charset="0"/>
                <a:ea typeface="Microsoft YaHei" pitchFamily="34" charset="-122"/>
              </a:rPr>
              <a:pPr>
                <a:buFont typeface="Times New Roman" pitchFamily="18" charset="0"/>
                <a:buNone/>
              </a:pPr>
              <a:t>3</a:t>
            </a:fld>
            <a:endParaRPr lang="ru-RU" smtClean="0">
              <a:latin typeface="Times New Roman" pitchFamily="18" charset="0"/>
              <a:ea typeface="Microsoft YaHei" pitchFamily="3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3154-E84C-41DF-B5DA-EC6BBDAF4A27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411B-D92D-4D4A-AE7C-DA3B657800A4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3428-DA13-4CD4-A0C1-213CC02A17F0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B6EF6-91A9-45D4-90F2-6D7F1684EEAD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FB03-7E63-4E96-8E71-64D8AAAA05E5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10540-5065-4154-B575-25F045956217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9B64-BEA0-4646-B2DC-9848AD041FF0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4C0B-81BA-44B0-9873-B784BFDAA5C9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93CF4-D6E8-4C91-A0C2-281C5183E81D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A916-F477-4046-8D7F-52FEE71D902C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FF46-2893-462E-B2F1-225924908D8D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3BC51-48CD-4653-BB47-5F4125556576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jpeg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jpeg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png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48700" cy="4397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400" b="1" dirty="0" smtClean="0"/>
              <a:t>Паспорт проекта «Оптимизация процесса «Сбор информации о посещаемости и заболеваемости обучающихся ДОО» </a:t>
            </a:r>
            <a:r>
              <a:rPr lang="ru-RU" sz="2400" b="1" cap="all" dirty="0" smtClean="0">
                <a:latin typeface="Franklin Gothic Medium" pitchFamily="34" charset="0"/>
              </a:rPr>
              <a:t/>
            </a:r>
            <a:br>
              <a:rPr lang="ru-RU" sz="2400" b="1" cap="all" dirty="0" smtClean="0">
                <a:latin typeface="Franklin Gothic Medium" pitchFamily="34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 smtClean="0"/>
          </a:p>
        </p:txBody>
      </p:sp>
      <p:sp>
        <p:nvSpPr>
          <p:cNvPr id="5" name="Прямоугольник 4">
            <a:extLst/>
          </p:cNvPr>
          <p:cNvSpPr/>
          <p:nvPr/>
        </p:nvSpPr>
        <p:spPr>
          <a:xfrm>
            <a:off x="233363" y="1281113"/>
            <a:ext cx="8636000" cy="157638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>
            <a:extLst/>
          </p:cNvPr>
          <p:cNvSpPr/>
          <p:nvPr/>
        </p:nvSpPr>
        <p:spPr>
          <a:xfrm>
            <a:off x="233363" y="2928935"/>
            <a:ext cx="8636000" cy="128588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TextBox 6">
            <a:extLst/>
          </p:cNvPr>
          <p:cNvSpPr txBox="1"/>
          <p:nvPr/>
        </p:nvSpPr>
        <p:spPr>
          <a:xfrm>
            <a:off x="260350" y="1309688"/>
            <a:ext cx="1941513" cy="307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Общая информация </a:t>
            </a:r>
          </a:p>
        </p:txBody>
      </p:sp>
      <p:sp>
        <p:nvSpPr>
          <p:cNvPr id="8" name="Прямоугольник 7">
            <a:extLst/>
          </p:cNvPr>
          <p:cNvSpPr/>
          <p:nvPr/>
        </p:nvSpPr>
        <p:spPr>
          <a:xfrm>
            <a:off x="214282" y="4357694"/>
            <a:ext cx="8643998" cy="113064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TextBox 8">
            <a:extLst/>
          </p:cNvPr>
          <p:cNvSpPr txBox="1"/>
          <p:nvPr/>
        </p:nvSpPr>
        <p:spPr>
          <a:xfrm>
            <a:off x="285720" y="2928934"/>
            <a:ext cx="2580130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</a:rPr>
              <a:t>Обоснование выбора процесса</a:t>
            </a:r>
            <a:endParaRPr lang="ru-RU" sz="14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extBox 9">
            <a:extLst/>
          </p:cNvPr>
          <p:cNvSpPr txBox="1"/>
          <p:nvPr/>
        </p:nvSpPr>
        <p:spPr>
          <a:xfrm>
            <a:off x="285720" y="4357694"/>
            <a:ext cx="1212640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  <a:latin typeface="+mn-lt"/>
              </a:rPr>
              <a:t>Цель </a:t>
            </a:r>
            <a:r>
              <a:rPr lang="ru-RU" sz="1400" dirty="0">
                <a:solidFill>
                  <a:schemeClr val="accent2"/>
                </a:solidFill>
                <a:latin typeface="+mn-lt"/>
              </a:rPr>
              <a:t>проекта</a:t>
            </a:r>
          </a:p>
        </p:txBody>
      </p:sp>
      <p:sp>
        <p:nvSpPr>
          <p:cNvPr id="11" name="TextBox 12"/>
          <p:cNvSpPr txBox="1">
            <a:spLocks noChangeArrowheads="1"/>
          </p:cNvSpPr>
          <p:nvPr/>
        </p:nvSpPr>
        <p:spPr bwMode="auto">
          <a:xfrm>
            <a:off x="2441257" y="1309688"/>
            <a:ext cx="620139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2060"/>
                </a:solidFill>
              </a:rPr>
              <a:t>Наименование учреждения</a:t>
            </a:r>
            <a:r>
              <a:rPr lang="ru-RU" sz="1200" dirty="0" smtClean="0">
                <a:solidFill>
                  <a:srgbClr val="002060"/>
                </a:solidFill>
              </a:rPr>
              <a:t>: Муниципальное бюджетное дошкольное образовательное учреждение «Детский сад «Звёздочка» п.Яковлево» </a:t>
            </a:r>
            <a:r>
              <a:rPr lang="ru-RU" sz="1200" dirty="0" err="1" smtClean="0">
                <a:solidFill>
                  <a:srgbClr val="002060"/>
                </a:solidFill>
              </a:rPr>
              <a:t>Яковлевского</a:t>
            </a:r>
            <a:r>
              <a:rPr lang="ru-RU" sz="1200" dirty="0" smtClean="0">
                <a:solidFill>
                  <a:srgbClr val="002060"/>
                </a:solidFill>
              </a:rPr>
              <a:t> городского округа»</a:t>
            </a:r>
          </a:p>
          <a:p>
            <a:r>
              <a:rPr lang="ru-RU" sz="1200" b="1" dirty="0" smtClean="0">
                <a:solidFill>
                  <a:srgbClr val="002060"/>
                </a:solidFill>
              </a:rPr>
              <a:t>Границы процесса</a:t>
            </a:r>
            <a:r>
              <a:rPr lang="ru-RU" sz="1200" dirty="0" smtClean="0">
                <a:solidFill>
                  <a:srgbClr val="002060"/>
                </a:solidFill>
              </a:rPr>
              <a:t>: о т получения запроса о предоставлении информации о посещаемости и заболеваемости обучающихся  до отправки информации в соответствии с запросом.</a:t>
            </a:r>
          </a:p>
          <a:p>
            <a:r>
              <a:rPr lang="ru-RU" sz="1200" b="1" dirty="0" smtClean="0">
                <a:solidFill>
                  <a:srgbClr val="002060"/>
                </a:solidFill>
              </a:rPr>
              <a:t>Дата начала  проекта</a:t>
            </a:r>
            <a:r>
              <a:rPr lang="ru-RU" sz="1200" smtClean="0">
                <a:solidFill>
                  <a:srgbClr val="002060"/>
                </a:solidFill>
              </a:rPr>
              <a:t>: </a:t>
            </a:r>
            <a:r>
              <a:rPr lang="ru-RU" sz="1200" smtClean="0">
                <a:solidFill>
                  <a:srgbClr val="002060"/>
                </a:solidFill>
              </a:rPr>
              <a:t>22.08.2019 </a:t>
            </a:r>
            <a:r>
              <a:rPr lang="ru-RU" sz="1200" dirty="0" smtClean="0">
                <a:solidFill>
                  <a:srgbClr val="002060"/>
                </a:solidFill>
              </a:rPr>
              <a:t>г.</a:t>
            </a:r>
          </a:p>
          <a:p>
            <a:r>
              <a:rPr lang="ru-RU" sz="1200" b="1" dirty="0" smtClean="0">
                <a:solidFill>
                  <a:srgbClr val="002060"/>
                </a:solidFill>
              </a:rPr>
              <a:t>Дата окончания проекта</a:t>
            </a:r>
            <a:r>
              <a:rPr lang="ru-RU" sz="1200" dirty="0" smtClean="0">
                <a:solidFill>
                  <a:srgbClr val="002060"/>
                </a:solidFill>
              </a:rPr>
              <a:t>: 28.10.2019г.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12" name="TextBox 13"/>
          <p:cNvSpPr txBox="1">
            <a:spLocks noChangeArrowheads="1"/>
          </p:cNvSpPr>
          <p:nvPr/>
        </p:nvSpPr>
        <p:spPr bwMode="auto">
          <a:xfrm>
            <a:off x="285720" y="3286124"/>
            <a:ext cx="83153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</a:rPr>
              <a:t>1. Длительный процесс  сбора информации. </a:t>
            </a:r>
            <a:br>
              <a:rPr lang="ru-RU" sz="1400" dirty="0" smtClean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2.  Несогласованность в работе участников процесса.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3. Регулярно повторяющийся процесс.</a:t>
            </a:r>
            <a:endParaRPr lang="ru-RU" sz="1400" dirty="0">
              <a:solidFill>
                <a:srgbClr val="002060"/>
              </a:solidFill>
            </a:endParaRPr>
          </a:p>
          <a:p>
            <a:pPr marL="349250" indent="-349250">
              <a:buFont typeface="Arial" charset="0"/>
              <a:buAutoNum type="arabicPeriod"/>
            </a:pPr>
            <a:endParaRPr lang="ru-RU" sz="1400" dirty="0" smtClean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720" y="4500570"/>
            <a:ext cx="832326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2060"/>
                </a:solidFill>
                <a:latin typeface="+mn-lt"/>
              </a:rPr>
              <a:t>                         </a:t>
            </a:r>
            <a:endParaRPr lang="ru-RU" sz="1600" dirty="0" smtClean="0">
              <a:solidFill>
                <a:srgbClr val="00206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rgbClr val="002060"/>
                </a:solidFill>
              </a:rPr>
              <a:t>Сокращение времени протекания процесса сбора информации о посещаемости и заболеваемости обучающихся.</a:t>
            </a:r>
          </a:p>
        </p:txBody>
      </p:sp>
      <p:sp>
        <p:nvSpPr>
          <p:cNvPr id="16" name="Прямоугольник 15">
            <a:extLst/>
          </p:cNvPr>
          <p:cNvSpPr/>
          <p:nvPr/>
        </p:nvSpPr>
        <p:spPr>
          <a:xfrm>
            <a:off x="214282" y="5572140"/>
            <a:ext cx="8621713" cy="114300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TextBox 16">
            <a:extLst/>
          </p:cNvPr>
          <p:cNvSpPr txBox="1"/>
          <p:nvPr/>
        </p:nvSpPr>
        <p:spPr>
          <a:xfrm>
            <a:off x="285720" y="5572140"/>
            <a:ext cx="151996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  <a:latin typeface="+mn-lt"/>
              </a:rPr>
              <a:t>Эффекты </a:t>
            </a:r>
            <a:r>
              <a:rPr lang="ru-RU" sz="1400" dirty="0">
                <a:solidFill>
                  <a:schemeClr val="accent2"/>
                </a:solidFill>
                <a:latin typeface="+mn-lt"/>
              </a:rPr>
              <a:t>проекта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5720" y="5643578"/>
            <a:ext cx="8323263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rgbClr val="002060"/>
                </a:solidFill>
                <a:latin typeface="+mn-lt"/>
              </a:rPr>
              <a:t>                       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1.Создание алгоритма работы  по сбору информации о  посещаемости и заболеваемости обучающихся ДОО. 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2.Повышение эффективности взаимодействия между всеми участниками процесса.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1</a:t>
            </a:fld>
            <a:endParaRPr lang="ru-RU" sz="1400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06" y="1598058"/>
            <a:ext cx="1782000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84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/>
          </p:cNvPr>
          <p:cNvSpPr/>
          <p:nvPr/>
        </p:nvSpPr>
        <p:spPr>
          <a:xfrm>
            <a:off x="233363" y="3600450"/>
            <a:ext cx="8621712" cy="2463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>
            <a:extLst/>
          </p:cNvPr>
          <p:cNvSpPr/>
          <p:nvPr/>
        </p:nvSpPr>
        <p:spPr>
          <a:xfrm>
            <a:off x="214282" y="928670"/>
            <a:ext cx="8637588" cy="24939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TextBox 31">
            <a:extLst/>
          </p:cNvPr>
          <p:cNvSpPr txBox="1"/>
          <p:nvPr/>
        </p:nvSpPr>
        <p:spPr>
          <a:xfrm>
            <a:off x="285720" y="1000108"/>
            <a:ext cx="1644650" cy="5222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Руководство проектом</a:t>
            </a:r>
          </a:p>
        </p:txBody>
      </p:sp>
      <p:sp>
        <p:nvSpPr>
          <p:cNvPr id="39" name="TextBox 38">
            <a:extLst/>
          </p:cNvPr>
          <p:cNvSpPr txBox="1"/>
          <p:nvPr/>
        </p:nvSpPr>
        <p:spPr>
          <a:xfrm>
            <a:off x="315913" y="3630613"/>
            <a:ext cx="2189162" cy="307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Рабочая группа проекта</a:t>
            </a:r>
          </a:p>
        </p:txBody>
      </p:sp>
      <p:sp>
        <p:nvSpPr>
          <p:cNvPr id="68616" name="Заголовок 2"/>
          <p:cNvSpPr>
            <a:spLocks noGrp="1"/>
          </p:cNvSpPr>
          <p:nvPr>
            <p:ph type="title"/>
          </p:nvPr>
        </p:nvSpPr>
        <p:spPr>
          <a:xfrm>
            <a:off x="244475" y="332656"/>
            <a:ext cx="8648700" cy="4397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Команда проекта </a:t>
            </a:r>
          </a:p>
        </p:txBody>
      </p:sp>
      <p:sp>
        <p:nvSpPr>
          <p:cNvPr id="19" name="Rectangle 53"/>
          <p:cNvSpPr txBox="1">
            <a:spLocks noChangeArrowheads="1"/>
          </p:cNvSpPr>
          <p:nvPr/>
        </p:nvSpPr>
        <p:spPr bwMode="auto">
          <a:xfrm>
            <a:off x="2723344" y="3056619"/>
            <a:ext cx="1500198" cy="30777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err="1" smtClean="0">
                <a:solidFill>
                  <a:srgbClr val="00295C"/>
                </a:solidFill>
              </a:rPr>
              <a:t>Кулабухова</a:t>
            </a:r>
            <a:r>
              <a:rPr lang="ru-RU" altLang="ru-RU" sz="1000" b="1" kern="0" dirty="0" smtClean="0">
                <a:solidFill>
                  <a:srgbClr val="00295C"/>
                </a:solidFill>
              </a:rPr>
              <a:t> Е.А.,</a:t>
            </a:r>
          </a:p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 заведующий</a:t>
            </a:r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20" name="Rectangle 165"/>
          <p:cNvSpPr txBox="1">
            <a:spLocks noChangeArrowheads="1"/>
          </p:cNvSpPr>
          <p:nvPr/>
        </p:nvSpPr>
        <p:spPr bwMode="auto">
          <a:xfrm>
            <a:off x="2795474" y="1069045"/>
            <a:ext cx="1538288" cy="1539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marL="342900" indent="-342900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587" lvl="1" indent="0" algn="ctr">
              <a:buClr>
                <a:srgbClr val="002960"/>
              </a:buClr>
              <a:buSzPct val="125000"/>
              <a:defRPr/>
            </a:pPr>
            <a:r>
              <a:rPr lang="ru-RU" altLang="ru-RU" sz="1000" kern="0" dirty="0" smtClean="0">
                <a:solidFill>
                  <a:srgbClr val="00295C"/>
                </a:solidFill>
              </a:rPr>
              <a:t>Заказчик проекта</a:t>
            </a:r>
            <a:endParaRPr lang="en-US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21" name="Rectangle 53"/>
          <p:cNvSpPr txBox="1">
            <a:spLocks noChangeArrowheads="1"/>
          </p:cNvSpPr>
          <p:nvPr/>
        </p:nvSpPr>
        <p:spPr bwMode="auto">
          <a:xfrm>
            <a:off x="5715008" y="3000372"/>
            <a:ext cx="1785938" cy="30777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Чеканова М.С., </a:t>
            </a:r>
          </a:p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старший воспитатель</a:t>
            </a:r>
          </a:p>
        </p:txBody>
      </p:sp>
      <p:sp>
        <p:nvSpPr>
          <p:cNvPr id="22" name="Rectangle 165"/>
          <p:cNvSpPr txBox="1">
            <a:spLocks noChangeArrowheads="1"/>
          </p:cNvSpPr>
          <p:nvPr/>
        </p:nvSpPr>
        <p:spPr bwMode="auto">
          <a:xfrm>
            <a:off x="5235585" y="1069045"/>
            <a:ext cx="2155825" cy="1539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marL="342900" indent="-342900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619125" lvl="4" indent="0">
              <a:buClr>
                <a:srgbClr val="002960"/>
              </a:buClr>
              <a:buSzPct val="89000"/>
              <a:defRPr/>
            </a:pPr>
            <a:r>
              <a:rPr lang="ru-RU" altLang="ru-RU" sz="1000" kern="0" dirty="0" smtClean="0">
                <a:solidFill>
                  <a:srgbClr val="00295C"/>
                </a:solidFill>
              </a:rPr>
              <a:t>Руководитель проекта</a:t>
            </a:r>
            <a:endParaRPr lang="en-US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36" name="Rectangle 53"/>
          <p:cNvSpPr txBox="1">
            <a:spLocks noChangeArrowheads="1"/>
          </p:cNvSpPr>
          <p:nvPr/>
        </p:nvSpPr>
        <p:spPr bwMode="auto">
          <a:xfrm>
            <a:off x="2936499" y="5643577"/>
            <a:ext cx="1462088" cy="30777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Дьякова О.В., </a:t>
            </a:r>
          </a:p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педагог-психолог</a:t>
            </a:r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38" name="Rectangle 53"/>
          <p:cNvSpPr txBox="1">
            <a:spLocks noChangeArrowheads="1"/>
          </p:cNvSpPr>
          <p:nvPr/>
        </p:nvSpPr>
        <p:spPr bwMode="auto">
          <a:xfrm>
            <a:off x="5929322" y="5643578"/>
            <a:ext cx="1462088" cy="30777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Черкасова А.А.,</a:t>
            </a:r>
          </a:p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>
                <a:solidFill>
                  <a:srgbClr val="00295C"/>
                </a:solidFill>
              </a:rPr>
              <a:t>м</a:t>
            </a:r>
            <a:r>
              <a:rPr lang="ru-RU" altLang="ru-RU" sz="1000" b="1" kern="0" dirty="0" smtClean="0">
                <a:solidFill>
                  <a:srgbClr val="00295C"/>
                </a:solidFill>
              </a:rPr>
              <a:t>едицинская сестра</a:t>
            </a:r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48264" y="6376243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2</a:t>
            </a:fld>
            <a:endParaRPr lang="ru-RU" sz="1400" dirty="0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928802"/>
            <a:ext cx="1071570" cy="1328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7" name="Picture 1" descr="C:\Users\Детсад\Desktop\Елена Анатольевна\фото\DSC09888 — 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23163" y="1223032"/>
            <a:ext cx="1610599" cy="1643259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9079" y="1246860"/>
            <a:ext cx="1327696" cy="161943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104" y="3796060"/>
            <a:ext cx="1330878" cy="173462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08" r="1693"/>
          <a:stretch/>
        </p:blipFill>
        <p:spPr>
          <a:xfrm>
            <a:off x="5904490" y="3796060"/>
            <a:ext cx="1350382" cy="1659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369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/>
          <p:cNvSpPr/>
          <p:nvPr/>
        </p:nvSpPr>
        <p:spPr>
          <a:xfrm>
            <a:off x="5431449" y="1745456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3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285750" y="3500438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4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428875" y="3500438"/>
            <a:ext cx="571500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5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784475" y="1775185"/>
            <a:ext cx="503238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2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14375" y="1785938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1</a:t>
            </a:r>
          </a:p>
        </p:txBody>
      </p:sp>
      <p:sp>
        <p:nvSpPr>
          <p:cNvPr id="4103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071570"/>
          </a:xfrm>
        </p:spPr>
        <p:txBody>
          <a:bodyPr>
            <a:normAutofit/>
          </a:bodyPr>
          <a:lstStyle/>
          <a:p>
            <a:pPr eaLnBrk="1" hangingPunct="1">
              <a:tabLst>
                <a:tab pos="630238" algn="l"/>
              </a:tabLst>
            </a:pPr>
            <a:r>
              <a:rPr lang="ru-RU" sz="1800" b="1" dirty="0" smtClean="0">
                <a:solidFill>
                  <a:schemeClr val="accent1"/>
                </a:solidFill>
                <a:latin typeface="Franklin Gothic Medium" pitchFamily="34" charset="0"/>
              </a:rPr>
              <a:t>Карта текущего состояния процесса</a:t>
            </a:r>
            <a:br>
              <a:rPr lang="ru-RU" sz="1800" b="1" dirty="0" smtClean="0">
                <a:solidFill>
                  <a:schemeClr val="accent1"/>
                </a:solidFill>
                <a:latin typeface="Franklin Gothic Medium" pitchFamily="34" charset="0"/>
              </a:rPr>
            </a:br>
            <a:r>
              <a:rPr lang="ru-RU" altLang="ru-RU" sz="1800" b="1" dirty="0" smtClean="0">
                <a:solidFill>
                  <a:srgbClr val="0070C0"/>
                </a:solidFill>
                <a:latin typeface="Franklin Gothic Medium" pitchFamily="34" charset="0"/>
              </a:rPr>
              <a:t>«</a:t>
            </a:r>
            <a:r>
              <a:rPr lang="ru-RU" sz="1800" b="1" dirty="0" smtClean="0">
                <a:solidFill>
                  <a:srgbClr val="0070C0"/>
                </a:solidFill>
              </a:rPr>
              <a:t>Оптимизация процесса «Сбор информации о посещаемости и заболеваемости обучающихся ДОО»</a:t>
            </a:r>
            <a:endParaRPr lang="ru-RU" sz="1800" b="1" dirty="0" smtClean="0">
              <a:solidFill>
                <a:srgbClr val="0070C0"/>
              </a:solidFill>
              <a:latin typeface="Franklin Gothic Medium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14375" y="2071688"/>
            <a:ext cx="1511300" cy="12144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>
                <a:solidFill>
                  <a:schemeClr val="tx1"/>
                </a:solidFill>
                <a:latin typeface="+mj-lt"/>
              </a:rPr>
              <a:t>Ст. воспитатель</a:t>
            </a:r>
          </a:p>
          <a:p>
            <a:pPr algn="ctr">
              <a:defRPr/>
            </a:pPr>
            <a:r>
              <a:rPr lang="ru-RU" sz="1000" dirty="0"/>
              <a:t>Поручение о предоставлении  информации о посещаемости и заболеваемости в  </a:t>
            </a:r>
            <a:r>
              <a:rPr lang="ru-RU" sz="1000" dirty="0" smtClean="0"/>
              <a:t>ДОО</a:t>
            </a:r>
            <a:endParaRPr lang="ru-RU" sz="900" dirty="0">
              <a:solidFill>
                <a:schemeClr val="tx1"/>
              </a:solidFill>
              <a:latin typeface="+mj-lt"/>
            </a:endParaRPr>
          </a:p>
          <a:p>
            <a:pPr algn="ctr">
              <a:defRPr/>
            </a:pPr>
            <a:endParaRPr lang="ru-RU" sz="600" dirty="0" smtClean="0">
              <a:solidFill>
                <a:schemeClr val="tx1"/>
              </a:solidFill>
              <a:latin typeface="+mj-lt"/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ru-RU" sz="900" dirty="0">
                <a:solidFill>
                  <a:schemeClr val="tx1"/>
                </a:solidFill>
                <a:latin typeface="+mj-lt"/>
              </a:rPr>
              <a:t>3-5 мин.) </a:t>
            </a:r>
          </a:p>
        </p:txBody>
      </p:sp>
      <p:sp>
        <p:nvSpPr>
          <p:cNvPr id="23" name="Стрелка вправо 22"/>
          <p:cNvSpPr/>
          <p:nvPr/>
        </p:nvSpPr>
        <p:spPr>
          <a:xfrm>
            <a:off x="2500313" y="2571750"/>
            <a:ext cx="287337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714375" y="3071813"/>
            <a:ext cx="1500188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000375" y="2071688"/>
            <a:ext cx="1441450" cy="12144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>
                <a:solidFill>
                  <a:schemeClr val="tx1"/>
                </a:solidFill>
              </a:rPr>
              <a:t>Мед. сестра</a:t>
            </a: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000" dirty="0">
                <a:cs typeface="Times New Roman" panose="02020603050405020304" pitchFamily="18" charset="0"/>
              </a:rPr>
              <a:t>Уточнение информации  у воспитателей </a:t>
            </a:r>
            <a:r>
              <a:rPr lang="ru-RU" sz="1000" dirty="0" smtClean="0">
                <a:cs typeface="Times New Roman" panose="02020603050405020304" pitchFamily="18" charset="0"/>
              </a:rPr>
              <a:t>групп</a:t>
            </a:r>
            <a:endParaRPr lang="ru-RU" sz="1000" dirty="0"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6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(</a:t>
            </a:r>
            <a:r>
              <a:rPr lang="ru-RU" sz="900" dirty="0">
                <a:solidFill>
                  <a:schemeClr val="tx1"/>
                </a:solidFill>
              </a:rPr>
              <a:t>30-35 мин.) 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000375" y="3071813"/>
            <a:ext cx="1428750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трелка вправо 28"/>
          <p:cNvSpPr/>
          <p:nvPr/>
        </p:nvSpPr>
        <p:spPr>
          <a:xfrm>
            <a:off x="4929188" y="2571750"/>
            <a:ext cx="357187" cy="21431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71500" y="3786188"/>
            <a:ext cx="1571625" cy="12144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>
                <a:solidFill>
                  <a:schemeClr val="tx1"/>
                </a:solidFill>
              </a:rPr>
              <a:t>Мед. сестра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/>
              <a:t>Передача информации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/>
              <a:t>ст. воспитателю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(</a:t>
            </a:r>
            <a:r>
              <a:rPr lang="ru-RU" sz="900" dirty="0">
                <a:solidFill>
                  <a:schemeClr val="tx1"/>
                </a:solidFill>
              </a:rPr>
              <a:t>5-10 мин.) </a:t>
            </a:r>
          </a:p>
        </p:txBody>
      </p:sp>
      <p:sp>
        <p:nvSpPr>
          <p:cNvPr id="32" name="Стрелка вправо 31"/>
          <p:cNvSpPr/>
          <p:nvPr/>
        </p:nvSpPr>
        <p:spPr>
          <a:xfrm>
            <a:off x="2357438" y="4214813"/>
            <a:ext cx="357187" cy="2143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571500" y="4786313"/>
            <a:ext cx="1571625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2857500" y="3714750"/>
            <a:ext cx="1857375" cy="1285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/>
              <a:t>Ст. воспитатель</a:t>
            </a:r>
            <a:endParaRPr lang="ru-RU" sz="110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100" dirty="0"/>
              <a:t>Заполнение бланка и отправка информации в соответствии с запросом</a:t>
            </a:r>
            <a:endParaRPr lang="ru-RU" sz="5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</a:rPr>
              <a:t> (5-10 мин.) </a:t>
            </a:r>
          </a:p>
        </p:txBody>
      </p:sp>
      <p:sp>
        <p:nvSpPr>
          <p:cNvPr id="40" name="Стрелка вправо 39"/>
          <p:cNvSpPr/>
          <p:nvPr/>
        </p:nvSpPr>
        <p:spPr>
          <a:xfrm>
            <a:off x="7858125" y="2500313"/>
            <a:ext cx="288925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2857500" y="4714875"/>
            <a:ext cx="200025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57158" y="5715016"/>
            <a:ext cx="4500563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solidFill>
                  <a:srgbClr val="C00000"/>
                </a:solidFill>
                <a:latin typeface="+mn-lt"/>
                <a:cs typeface="Arial" charset="0"/>
              </a:rPr>
              <a:t>ВПП </a:t>
            </a:r>
            <a:r>
              <a:rPr lang="ru-RU" sz="1400" b="1" dirty="0" smtClean="0">
                <a:solidFill>
                  <a:srgbClr val="C00000"/>
                </a:solidFill>
                <a:cs typeface="Arial" charset="0"/>
              </a:rPr>
              <a:t> = </a:t>
            </a:r>
            <a:r>
              <a:rPr lang="ru-RU" sz="1400" b="1" dirty="0" smtClean="0">
                <a:solidFill>
                  <a:srgbClr val="C00000"/>
                </a:solidFill>
                <a:latin typeface="+mn-lt"/>
                <a:cs typeface="Arial" charset="0"/>
              </a:rPr>
              <a:t>75 мин.</a:t>
            </a:r>
            <a:endParaRPr lang="ru-RU" sz="1400" b="1" dirty="0">
              <a:solidFill>
                <a:srgbClr val="C00000"/>
              </a:solidFill>
              <a:latin typeface="+mn-lt"/>
              <a:cs typeface="Arial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715000" y="2071688"/>
            <a:ext cx="1785938" cy="12144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/>
              <a:t>Мед. сестра</a:t>
            </a:r>
            <a:endParaRPr lang="ru-RU" sz="700" b="1" dirty="0"/>
          </a:p>
          <a:p>
            <a:pPr algn="ctr">
              <a:defRPr/>
            </a:pPr>
            <a:endParaRPr lang="ru-RU" sz="800" b="1" dirty="0"/>
          </a:p>
          <a:p>
            <a:pPr algn="ctr">
              <a:defRPr/>
            </a:pPr>
            <a:r>
              <a:rPr lang="ru-RU" sz="900" dirty="0">
                <a:cs typeface="Times New Roman" panose="02020603050405020304" pitchFamily="18" charset="0"/>
              </a:rPr>
              <a:t>Анализ полученной информации</a:t>
            </a:r>
          </a:p>
          <a:p>
            <a:pPr algn="ctr"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6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 </a:t>
            </a:r>
            <a:r>
              <a:rPr lang="ru-RU" sz="900" dirty="0">
                <a:solidFill>
                  <a:schemeClr val="tx1"/>
                </a:solidFill>
              </a:rPr>
              <a:t>(10-15 мин.)</a:t>
            </a: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5715000" y="2286000"/>
            <a:ext cx="178593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715125"/>
            <a:ext cx="347662" cy="285750"/>
          </a:xfrm>
        </p:spPr>
        <p:txBody>
          <a:bodyPr/>
          <a:lstStyle/>
          <a:p>
            <a:pPr algn="ctr">
              <a:defRPr/>
            </a:pPr>
            <a:fld id="{AECEEE95-06A7-429C-9772-190F3F752AFD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3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121" name="TextBox 66"/>
          <p:cNvSpPr txBox="1">
            <a:spLocks noChangeArrowheads="1"/>
          </p:cNvSpPr>
          <p:nvPr/>
        </p:nvSpPr>
        <p:spPr bwMode="auto">
          <a:xfrm>
            <a:off x="5572125" y="5072074"/>
            <a:ext cx="3571875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ru-RU" sz="1100" dirty="0">
                <a:solidFill>
                  <a:srgbClr val="000000"/>
                </a:solidFill>
              </a:rPr>
              <a:t>Длительный период ожидания  данных в </a:t>
            </a:r>
            <a:r>
              <a:rPr lang="ru-RU" sz="1100" dirty="0" smtClean="0">
                <a:solidFill>
                  <a:srgbClr val="000000"/>
                </a:solidFill>
              </a:rPr>
              <a:t>группах</a:t>
            </a:r>
            <a:endParaRPr lang="ru-RU" sz="1100" dirty="0">
              <a:solidFill>
                <a:srgbClr val="000000"/>
              </a:solidFill>
            </a:endParaRPr>
          </a:p>
          <a:p>
            <a:pPr marL="342900" indent="-342900">
              <a:lnSpc>
                <a:spcPct val="150000"/>
              </a:lnSpc>
            </a:pPr>
            <a:r>
              <a:rPr lang="ru-RU" sz="1100" dirty="0">
                <a:solidFill>
                  <a:srgbClr val="000000"/>
                </a:solidFill>
              </a:rPr>
              <a:t>Длительность процесса уточнения данных за счет непунктуальности родителей</a:t>
            </a:r>
          </a:p>
          <a:p>
            <a:pPr marL="342900" indent="-342900">
              <a:lnSpc>
                <a:spcPct val="150000"/>
              </a:lnSpc>
            </a:pPr>
            <a:r>
              <a:rPr lang="ru-RU" sz="1100" dirty="0"/>
              <a:t>Ручной подсчет данных</a:t>
            </a:r>
          </a:p>
          <a:p>
            <a:pPr marL="342900" indent="-342900">
              <a:lnSpc>
                <a:spcPct val="150000"/>
              </a:lnSpc>
            </a:pPr>
            <a:r>
              <a:rPr lang="ru-RU" sz="1100" dirty="0">
                <a:solidFill>
                  <a:srgbClr val="000000"/>
                </a:solidFill>
              </a:rPr>
              <a:t>Отсутствие на рабочем месте</a:t>
            </a:r>
            <a:endParaRPr lang="ru-RU" sz="1100" dirty="0"/>
          </a:p>
          <a:p>
            <a:pPr marL="342900" indent="-342900">
              <a:lnSpc>
                <a:spcPct val="150000"/>
              </a:lnSpc>
            </a:pPr>
            <a:endParaRPr lang="ru-RU" sz="1100" dirty="0"/>
          </a:p>
        </p:txBody>
      </p:sp>
      <p:cxnSp>
        <p:nvCxnSpPr>
          <p:cNvPr id="115" name="Прямая соединительная линия 114"/>
          <p:cNvCxnSpPr/>
          <p:nvPr/>
        </p:nvCxnSpPr>
        <p:spPr>
          <a:xfrm>
            <a:off x="571500" y="4000500"/>
            <a:ext cx="1571625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714375" y="2286000"/>
            <a:ext cx="15113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3000375" y="2286000"/>
            <a:ext cx="14414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5715000" y="3000375"/>
            <a:ext cx="178593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2857500" y="4000500"/>
            <a:ext cx="1928813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ятно 1 49"/>
          <p:cNvSpPr/>
          <p:nvPr/>
        </p:nvSpPr>
        <p:spPr>
          <a:xfrm>
            <a:off x="4143375" y="3357563"/>
            <a:ext cx="642938" cy="50006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500034" y="2071678"/>
            <a:ext cx="214282" cy="122413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ВХОД</a:t>
            </a:r>
          </a:p>
        </p:txBody>
      </p:sp>
      <p:sp>
        <p:nvSpPr>
          <p:cNvPr id="55" name="Пятно 1 54"/>
          <p:cNvSpPr/>
          <p:nvPr/>
        </p:nvSpPr>
        <p:spPr>
          <a:xfrm>
            <a:off x="4214813" y="1857375"/>
            <a:ext cx="571500" cy="428625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6" name="Пятно 1 55"/>
          <p:cNvSpPr/>
          <p:nvPr/>
        </p:nvSpPr>
        <p:spPr>
          <a:xfrm>
            <a:off x="6357938" y="1714500"/>
            <a:ext cx="428625" cy="500063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1" name="Пятно 1 50"/>
          <p:cNvSpPr/>
          <p:nvPr/>
        </p:nvSpPr>
        <p:spPr>
          <a:xfrm>
            <a:off x="3643313" y="1571625"/>
            <a:ext cx="500062" cy="506413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4714876" y="3714752"/>
            <a:ext cx="357190" cy="13573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ВЫХОД</a:t>
            </a:r>
          </a:p>
        </p:txBody>
      </p:sp>
      <p:sp>
        <p:nvSpPr>
          <p:cNvPr id="114" name="Пятно 1 113"/>
          <p:cNvSpPr/>
          <p:nvPr/>
        </p:nvSpPr>
        <p:spPr>
          <a:xfrm>
            <a:off x="5000628" y="5143512"/>
            <a:ext cx="428625" cy="28575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19" name="Пятно 1 118"/>
          <p:cNvSpPr/>
          <p:nvPr/>
        </p:nvSpPr>
        <p:spPr>
          <a:xfrm>
            <a:off x="5000628" y="5429264"/>
            <a:ext cx="428625" cy="35718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20" name="Пятно 1 119"/>
          <p:cNvSpPr/>
          <p:nvPr/>
        </p:nvSpPr>
        <p:spPr>
          <a:xfrm>
            <a:off x="5000628" y="5857892"/>
            <a:ext cx="428625" cy="28575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</a:rPr>
              <a:t>3</a:t>
            </a:r>
          </a:p>
          <a:p>
            <a:pPr algn="ctr">
              <a:defRPr/>
            </a:pPr>
            <a:endParaRPr lang="ru-RU" sz="800" b="1" dirty="0">
              <a:solidFill>
                <a:schemeClr val="bg1"/>
              </a:solidFill>
            </a:endParaRPr>
          </a:p>
        </p:txBody>
      </p:sp>
      <p:sp>
        <p:nvSpPr>
          <p:cNvPr id="54" name="Пятно 1 53"/>
          <p:cNvSpPr/>
          <p:nvPr/>
        </p:nvSpPr>
        <p:spPr>
          <a:xfrm>
            <a:off x="1643063" y="3429000"/>
            <a:ext cx="500062" cy="506413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6" name="Стрелка вправо 65"/>
          <p:cNvSpPr/>
          <p:nvPr/>
        </p:nvSpPr>
        <p:spPr>
          <a:xfrm>
            <a:off x="142875" y="4286250"/>
            <a:ext cx="357188" cy="21431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7" name="Пятно 1 66"/>
          <p:cNvSpPr/>
          <p:nvPr/>
        </p:nvSpPr>
        <p:spPr>
          <a:xfrm>
            <a:off x="5000628" y="6143644"/>
            <a:ext cx="428625" cy="28575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</a:rPr>
              <a:t>4</a:t>
            </a:r>
          </a:p>
          <a:p>
            <a:pPr algn="ctr">
              <a:defRPr/>
            </a:pPr>
            <a:endParaRPr lang="ru-RU" sz="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>
            <a:off x="214313" y="1785938"/>
            <a:ext cx="6357937" cy="4429125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Times New Roman" pitchFamily="16" charset="0"/>
              <a:buNone/>
              <a:defRPr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357438" y="3286125"/>
            <a:ext cx="20716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285852" y="4714876"/>
            <a:ext cx="4214836" cy="71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6" name="TextBox 13"/>
          <p:cNvSpPr txBox="1">
            <a:spLocks noChangeArrowheads="1"/>
          </p:cNvSpPr>
          <p:nvPr/>
        </p:nvSpPr>
        <p:spPr bwMode="auto">
          <a:xfrm>
            <a:off x="4000500" y="2928938"/>
            <a:ext cx="128587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127" name="TextBox 14"/>
          <p:cNvSpPr txBox="1">
            <a:spLocks noChangeArrowheads="1"/>
          </p:cNvSpPr>
          <p:nvPr/>
        </p:nvSpPr>
        <p:spPr bwMode="auto">
          <a:xfrm>
            <a:off x="2428875" y="3000375"/>
            <a:ext cx="17145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Федеральный</a:t>
            </a:r>
          </a:p>
        </p:txBody>
      </p:sp>
      <p:sp>
        <p:nvSpPr>
          <p:cNvPr id="5128" name="TextBox 15"/>
          <p:cNvSpPr txBox="1">
            <a:spLocks noChangeArrowheads="1"/>
          </p:cNvSpPr>
          <p:nvPr/>
        </p:nvSpPr>
        <p:spPr bwMode="auto">
          <a:xfrm>
            <a:off x="2071688" y="4357688"/>
            <a:ext cx="2786062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Региональный</a:t>
            </a:r>
          </a:p>
        </p:txBody>
      </p:sp>
      <p:sp>
        <p:nvSpPr>
          <p:cNvPr id="5129" name="TextBox 16"/>
          <p:cNvSpPr txBox="1">
            <a:spLocks noChangeArrowheads="1"/>
          </p:cNvSpPr>
          <p:nvPr/>
        </p:nvSpPr>
        <p:spPr bwMode="auto">
          <a:xfrm>
            <a:off x="2071688" y="5715000"/>
            <a:ext cx="25717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Уровень ОО</a:t>
            </a:r>
          </a:p>
        </p:txBody>
      </p:sp>
      <p:sp>
        <p:nvSpPr>
          <p:cNvPr id="18" name="Содержимое 4"/>
          <p:cNvSpPr txBox="1">
            <a:spLocks/>
          </p:cNvSpPr>
          <p:nvPr/>
        </p:nvSpPr>
        <p:spPr bwMode="auto">
          <a:xfrm>
            <a:off x="1214438" y="5357813"/>
            <a:ext cx="571500" cy="500062"/>
          </a:xfrm>
          <a:prstGeom prst="irregularSeal1">
            <a:avLst/>
          </a:prstGeom>
          <a:solidFill>
            <a:srgbClr val="FF0000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73050" indent="-273050" algn="ctr" defTabSz="914400" eaLnBrk="0">
              <a:lnSpc>
                <a:spcPct val="10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ru-RU" sz="2600" dirty="0"/>
              <a:t>1</a:t>
            </a:r>
          </a:p>
        </p:txBody>
      </p:sp>
      <p:sp>
        <p:nvSpPr>
          <p:cNvPr id="19" name="Содержимое 4"/>
          <p:cNvSpPr txBox="1">
            <a:spLocks/>
          </p:cNvSpPr>
          <p:nvPr/>
        </p:nvSpPr>
        <p:spPr bwMode="auto">
          <a:xfrm>
            <a:off x="2500313" y="4929188"/>
            <a:ext cx="571500" cy="500062"/>
          </a:xfrm>
          <a:prstGeom prst="irregularSeal1">
            <a:avLst/>
          </a:prstGeom>
          <a:solidFill>
            <a:srgbClr val="FF0000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73050" indent="-273050" algn="ctr" defTabSz="914400" eaLnBrk="0">
              <a:lnSpc>
                <a:spcPct val="10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ru-RU" sz="2600" dirty="0"/>
              <a:t>2</a:t>
            </a:r>
          </a:p>
        </p:txBody>
      </p:sp>
      <p:sp>
        <p:nvSpPr>
          <p:cNvPr id="20" name="Содержимое 4"/>
          <p:cNvSpPr txBox="1">
            <a:spLocks/>
          </p:cNvSpPr>
          <p:nvPr/>
        </p:nvSpPr>
        <p:spPr bwMode="auto">
          <a:xfrm>
            <a:off x="4929188" y="5357813"/>
            <a:ext cx="571500" cy="500062"/>
          </a:xfrm>
          <a:prstGeom prst="irregularSeal1">
            <a:avLst/>
          </a:prstGeom>
          <a:solidFill>
            <a:srgbClr val="FF0000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73050" indent="-273050" algn="ctr" defTabSz="914400" eaLnBrk="0">
              <a:lnSpc>
                <a:spcPct val="10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ru-RU" sz="2600" dirty="0"/>
              <a:t>4</a:t>
            </a:r>
          </a:p>
        </p:txBody>
      </p:sp>
      <p:sp>
        <p:nvSpPr>
          <p:cNvPr id="25" name="Содержимое 4"/>
          <p:cNvSpPr txBox="1">
            <a:spLocks/>
          </p:cNvSpPr>
          <p:nvPr/>
        </p:nvSpPr>
        <p:spPr bwMode="auto">
          <a:xfrm>
            <a:off x="3786188" y="4929188"/>
            <a:ext cx="571500" cy="500062"/>
          </a:xfrm>
          <a:prstGeom prst="irregularSeal1">
            <a:avLst/>
          </a:prstGeom>
          <a:solidFill>
            <a:srgbClr val="FF0000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73050" indent="-273050" algn="ctr" defTabSz="914400" eaLnBrk="0">
              <a:lnSpc>
                <a:spcPct val="10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ru-RU" sz="2600" dirty="0"/>
              <a:t>3</a:t>
            </a:r>
          </a:p>
        </p:txBody>
      </p:sp>
      <p:sp>
        <p:nvSpPr>
          <p:cNvPr id="5134" name="Прямоугольник 26"/>
          <p:cNvSpPr>
            <a:spLocks noChangeArrowheads="1"/>
          </p:cNvSpPr>
          <p:nvPr/>
        </p:nvSpPr>
        <p:spPr bwMode="auto">
          <a:xfrm>
            <a:off x="285720" y="285728"/>
            <a:ext cx="850112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Пирамида проблем процесса</a:t>
            </a:r>
            <a:r>
              <a:rPr lang="ru-RU" altLang="ru-RU" sz="2400" b="1" dirty="0" smtClean="0">
                <a:solidFill>
                  <a:schemeClr val="accent1">
                    <a:lumMod val="75000"/>
                  </a:schemeClr>
                </a:solidFill>
                <a:latin typeface="Franklin Gothic Medium" pitchFamily="34" charset="0"/>
              </a:rPr>
              <a:t> </a:t>
            </a:r>
          </a:p>
          <a:p>
            <a:pPr algn="ctr"/>
            <a:r>
              <a:rPr lang="ru-RU" altLang="ru-RU" sz="2400" b="1" dirty="0" smtClean="0">
                <a:solidFill>
                  <a:schemeClr val="accent1">
                    <a:lumMod val="75000"/>
                  </a:schemeClr>
                </a:solidFill>
                <a:latin typeface="Franklin Gothic Medium" pitchFamily="34" charset="0"/>
              </a:rPr>
              <a:t>«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Оптимизация процесса «Сбор информации о посещаемости и заболеваемости обучающихся ДОО» 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Franklin Gothic Medium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28688" y="2571750"/>
            <a:ext cx="1785937" cy="357188"/>
          </a:xfrm>
          <a:prstGeom prst="roundRect">
            <a:avLst/>
          </a:prstGeom>
          <a:solidFill>
            <a:schemeClr val="bg2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Не выявлены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42875" y="4000500"/>
            <a:ext cx="1785938" cy="357188"/>
          </a:xfrm>
          <a:prstGeom prst="roundRect">
            <a:avLst/>
          </a:prstGeom>
          <a:solidFill>
            <a:schemeClr val="bg2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Не выявлены</a:t>
            </a:r>
          </a:p>
        </p:txBody>
      </p:sp>
      <p:sp>
        <p:nvSpPr>
          <p:cNvPr id="5137" name="TextBox 66"/>
          <p:cNvSpPr txBox="1">
            <a:spLocks noChangeArrowheads="1"/>
          </p:cNvSpPr>
          <p:nvPr/>
        </p:nvSpPr>
        <p:spPr bwMode="auto">
          <a:xfrm>
            <a:off x="5715000" y="2643182"/>
            <a:ext cx="3429000" cy="2582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</a:rPr>
              <a:t>1.Длительный период ожидания  данных в группах</a:t>
            </a:r>
          </a:p>
          <a:p>
            <a:pPr marL="342900" indent="-342900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</a:rPr>
              <a:t>2.Длительность процесса уточнения данных за счет непунктуальности родителей</a:t>
            </a:r>
          </a:p>
          <a:p>
            <a:pPr marL="342900" indent="-342900">
              <a:lnSpc>
                <a:spcPct val="150000"/>
              </a:lnSpc>
            </a:pPr>
            <a:r>
              <a:rPr lang="ru-RU" sz="1400" dirty="0"/>
              <a:t>3.Ручной подсчет данных</a:t>
            </a:r>
          </a:p>
          <a:p>
            <a:pPr marL="342900" indent="-342900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</a:rPr>
              <a:t>4.Отсутствие на рабочем месте</a:t>
            </a:r>
          </a:p>
          <a:p>
            <a:pPr marL="342900" indent="-342900">
              <a:lnSpc>
                <a:spcPct val="150000"/>
              </a:lnSpc>
            </a:pPr>
            <a:endParaRPr 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3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643938" y="6429375"/>
            <a:ext cx="450850" cy="285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fld id="{F6EFED9C-3036-4EBC-806E-ED89E0143B16}" type="slidenum">
              <a:rPr lang="ru-RU" altLang="ru-RU" b="1" smtClean="0">
                <a:solidFill>
                  <a:srgbClr val="23263C"/>
                </a:solidFill>
                <a:latin typeface="Franklin Gothic Book" pitchFamily="34" charset="0"/>
              </a:rPr>
              <a:pPr algn="ctr"/>
              <a:t>5</a:t>
            </a:fld>
            <a:endParaRPr lang="ru-RU" altLang="ru-RU" b="1">
              <a:solidFill>
                <a:srgbClr val="23263C"/>
              </a:solidFill>
              <a:latin typeface="Franklin Gothic Boo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3838" y="332656"/>
            <a:ext cx="8686800" cy="84717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</a:rPr>
              <a:t>Анализ проблем процесса </a:t>
            </a:r>
            <a:r>
              <a:rPr lang="ru-RU" sz="2000" b="1" dirty="0" smtClean="0">
                <a:solidFill>
                  <a:srgbClr val="C00000"/>
                </a:solidFill>
              </a:rPr>
              <a:t/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altLang="ru-RU" sz="2000" b="1" dirty="0" smtClean="0">
                <a:solidFill>
                  <a:srgbClr val="C00000"/>
                </a:solidFill>
                <a:latin typeface="Franklin Gothic Medium" pitchFamily="34" charset="0"/>
              </a:rPr>
              <a:t> «</a:t>
            </a:r>
            <a:r>
              <a:rPr lang="ru-RU" sz="2000" b="1" dirty="0" smtClean="0">
                <a:solidFill>
                  <a:srgbClr val="C00000"/>
                </a:solidFill>
              </a:rPr>
              <a:t>Оптимизация процесса «Сбор информации о посещаемости и заболеваемости обучающихся ДОО»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25605" name="Text Box 14"/>
          <p:cNvSpPr txBox="1">
            <a:spLocks noChangeArrowheads="1"/>
          </p:cNvSpPr>
          <p:nvPr/>
        </p:nvSpPr>
        <p:spPr bwMode="auto">
          <a:xfrm>
            <a:off x="6875463" y="1355774"/>
            <a:ext cx="2268537" cy="4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 bIns="1080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chemeClr val="tx2"/>
                </a:solidFill>
              </a:rPr>
              <a:t>Экономия  времени, мин.</a:t>
            </a:r>
          </a:p>
        </p:txBody>
      </p:sp>
      <p:sp>
        <p:nvSpPr>
          <p:cNvPr id="25606" name="Text Box 14"/>
          <p:cNvSpPr txBox="1">
            <a:spLocks noChangeArrowheads="1"/>
          </p:cNvSpPr>
          <p:nvPr/>
        </p:nvSpPr>
        <p:spPr bwMode="auto">
          <a:xfrm>
            <a:off x="881063" y="1427211"/>
            <a:ext cx="1674812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 bIns="1080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solidFill>
                  <a:schemeClr val="tx2"/>
                </a:solidFill>
              </a:rPr>
              <a:t>Проблема</a:t>
            </a:r>
          </a:p>
        </p:txBody>
      </p:sp>
      <p:sp>
        <p:nvSpPr>
          <p:cNvPr id="25607" name="Text Box 14"/>
          <p:cNvSpPr txBox="1">
            <a:spLocks noChangeArrowheads="1"/>
          </p:cNvSpPr>
          <p:nvPr/>
        </p:nvSpPr>
        <p:spPr bwMode="auto">
          <a:xfrm>
            <a:off x="4418013" y="1424036"/>
            <a:ext cx="159385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 bIns="1080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solidFill>
                  <a:schemeClr val="tx2"/>
                </a:solidFill>
              </a:rPr>
              <a:t>Решение</a:t>
            </a:r>
          </a:p>
        </p:txBody>
      </p:sp>
      <p:sp>
        <p:nvSpPr>
          <p:cNvPr id="25608" name="TextBox 41"/>
          <p:cNvSpPr txBox="1">
            <a:spLocks noChangeArrowheads="1"/>
          </p:cNvSpPr>
          <p:nvPr/>
        </p:nvSpPr>
        <p:spPr bwMode="auto">
          <a:xfrm>
            <a:off x="285720" y="1857364"/>
            <a:ext cx="3120569" cy="611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 smtClean="0">
                <a:solidFill>
                  <a:srgbClr val="FF0000"/>
                </a:solidFill>
                <a:ea typeface="Microsoft YaHei" pitchFamily="34" charset="-122"/>
              </a:rPr>
              <a:t>Длительный период ожидания данных в группах</a:t>
            </a:r>
          </a:p>
          <a:p>
            <a:pPr algn="ctr" eaLnBrk="1" hangingPunct="1">
              <a:lnSpc>
                <a:spcPct val="80000"/>
              </a:lnSpc>
            </a:pPr>
            <a:endParaRPr lang="ru-RU" altLang="ru-RU" sz="1200" b="1" dirty="0">
              <a:solidFill>
                <a:schemeClr val="tx2"/>
              </a:solidFill>
            </a:endParaRPr>
          </a:p>
        </p:txBody>
      </p:sp>
      <p:sp>
        <p:nvSpPr>
          <p:cNvPr id="25609" name="TextBox 41"/>
          <p:cNvSpPr txBox="1">
            <a:spLocks noChangeArrowheads="1"/>
          </p:cNvSpPr>
          <p:nvPr/>
        </p:nvSpPr>
        <p:spPr bwMode="auto">
          <a:xfrm>
            <a:off x="3786182" y="2357430"/>
            <a:ext cx="2944813" cy="48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indent="1905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200" b="1" dirty="0" smtClean="0">
                <a:solidFill>
                  <a:srgbClr val="000000"/>
                </a:solidFill>
                <a:ea typeface="Microsoft YaHei" pitchFamily="34" charset="-122"/>
              </a:rPr>
              <a:t>Создание групп в </a:t>
            </a:r>
            <a:r>
              <a:rPr lang="ru-RU" sz="1200" b="1" dirty="0" err="1" smtClean="0">
                <a:solidFill>
                  <a:srgbClr val="000000"/>
                </a:solidFill>
                <a:ea typeface="Microsoft YaHei" pitchFamily="34" charset="-122"/>
              </a:rPr>
              <a:t>м</a:t>
            </a:r>
            <a:r>
              <a:rPr lang="ru-RU" sz="1200" b="1" dirty="0" err="1" smtClean="0"/>
              <a:t>ессенджерах</a:t>
            </a:r>
            <a:endParaRPr lang="ru-RU" sz="1200" b="1" dirty="0" smtClean="0">
              <a:solidFill>
                <a:srgbClr val="000000"/>
              </a:solidFill>
              <a:ea typeface="Microsoft YaHei" pitchFamily="34" charset="-122"/>
            </a:endParaRPr>
          </a:p>
          <a:p>
            <a:pPr lvl="0" indent="19050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solidFill>
                <a:srgbClr val="000000"/>
              </a:solidFill>
              <a:latin typeface="Calibri" pitchFamily="34" charset="0"/>
              <a:ea typeface="Microsoft YaHei" pitchFamily="34" charset="-122"/>
              <a:cs typeface="Times New Roman" pitchFamily="18" charset="0"/>
            </a:endParaRPr>
          </a:p>
        </p:txBody>
      </p:sp>
      <p:sp>
        <p:nvSpPr>
          <p:cNvPr id="25610" name="TextBox 41"/>
          <p:cNvSpPr txBox="1">
            <a:spLocks noChangeArrowheads="1"/>
          </p:cNvSpPr>
          <p:nvPr/>
        </p:nvSpPr>
        <p:spPr bwMode="auto">
          <a:xfrm>
            <a:off x="7929586" y="2357430"/>
            <a:ext cx="660660" cy="266869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1400" b="1" dirty="0" smtClean="0">
                <a:solidFill>
                  <a:schemeClr val="tx2"/>
                </a:solidFill>
              </a:rPr>
              <a:t>5</a:t>
            </a:r>
            <a:endParaRPr lang="ru-RU" altLang="ru-RU" sz="1400" b="1" dirty="0">
              <a:solidFill>
                <a:schemeClr val="tx2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08396" y="1844824"/>
            <a:ext cx="8905875" cy="1441300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9" name="Стрелка: вправо 3"/>
          <p:cNvSpPr/>
          <p:nvPr/>
        </p:nvSpPr>
        <p:spPr>
          <a:xfrm>
            <a:off x="3571868" y="2428868"/>
            <a:ext cx="174625" cy="217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Стрелка: вправо 3"/>
          <p:cNvSpPr/>
          <p:nvPr/>
        </p:nvSpPr>
        <p:spPr>
          <a:xfrm>
            <a:off x="6786578" y="2428868"/>
            <a:ext cx="174625" cy="217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614" name="TextBox 41"/>
          <p:cNvSpPr txBox="1">
            <a:spLocks noChangeArrowheads="1"/>
          </p:cNvSpPr>
          <p:nvPr/>
        </p:nvSpPr>
        <p:spPr bwMode="auto">
          <a:xfrm>
            <a:off x="214282" y="2500306"/>
            <a:ext cx="3227865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 smtClean="0">
                <a:solidFill>
                  <a:srgbClr val="FF0000"/>
                </a:solidFill>
                <a:ea typeface="Microsoft YaHei" pitchFamily="34" charset="-122"/>
              </a:rPr>
              <a:t>Длительность процесса уточнения данных за счет непунктуальности родителей</a:t>
            </a:r>
          </a:p>
        </p:txBody>
      </p:sp>
      <p:sp>
        <p:nvSpPr>
          <p:cNvPr id="25620" name="TextBox 41"/>
          <p:cNvSpPr txBox="1">
            <a:spLocks noChangeArrowheads="1"/>
          </p:cNvSpPr>
          <p:nvPr/>
        </p:nvSpPr>
        <p:spPr bwMode="auto">
          <a:xfrm>
            <a:off x="214282" y="3571876"/>
            <a:ext cx="3143240" cy="285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 smtClean="0">
                <a:solidFill>
                  <a:srgbClr val="FF0000"/>
                </a:solidFill>
                <a:ea typeface="Microsoft YaHei" pitchFamily="34" charset="-122"/>
              </a:rPr>
              <a:t>Ручной подсчет данных</a:t>
            </a:r>
          </a:p>
        </p:txBody>
      </p:sp>
      <p:sp>
        <p:nvSpPr>
          <p:cNvPr id="25621" name="TextBox 41"/>
          <p:cNvSpPr txBox="1">
            <a:spLocks noChangeArrowheads="1"/>
          </p:cNvSpPr>
          <p:nvPr/>
        </p:nvSpPr>
        <p:spPr bwMode="auto">
          <a:xfrm>
            <a:off x="3857620" y="3357562"/>
            <a:ext cx="2944813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 smtClean="0">
                <a:solidFill>
                  <a:srgbClr val="000000"/>
                </a:solidFill>
                <a:ea typeface="Microsoft YaHei" pitchFamily="34" charset="-122"/>
              </a:rPr>
              <a:t>Подготовка электронных таблиц в </a:t>
            </a:r>
            <a:r>
              <a:rPr lang="en-US" sz="1200" b="1" dirty="0" smtClean="0">
                <a:solidFill>
                  <a:srgbClr val="000000"/>
                </a:solidFill>
                <a:ea typeface="Microsoft YaHei" pitchFamily="34" charset="-122"/>
              </a:rPr>
              <a:t>Ex</a:t>
            </a:r>
            <a:r>
              <a:rPr lang="ru-RU" sz="1200" b="1" dirty="0" smtClean="0">
                <a:solidFill>
                  <a:srgbClr val="000000"/>
                </a:solidFill>
                <a:ea typeface="Microsoft YaHei" pitchFamily="34" charset="-122"/>
              </a:rPr>
              <a:t>с</a:t>
            </a:r>
            <a:r>
              <a:rPr lang="en-US" sz="1200" b="1" dirty="0" smtClean="0">
                <a:solidFill>
                  <a:srgbClr val="000000"/>
                </a:solidFill>
                <a:ea typeface="Microsoft YaHei" pitchFamily="34" charset="-122"/>
              </a:rPr>
              <a:t>el</a:t>
            </a:r>
            <a:r>
              <a:rPr lang="ru-RU" sz="1200" b="1" dirty="0" smtClean="0">
                <a:solidFill>
                  <a:srgbClr val="000000"/>
                </a:solidFill>
                <a:ea typeface="Microsoft YaHei" pitchFamily="34" charset="-122"/>
              </a:rPr>
              <a:t>  для внесения и обработки  данных</a:t>
            </a:r>
          </a:p>
        </p:txBody>
      </p:sp>
      <p:sp>
        <p:nvSpPr>
          <p:cNvPr id="25622" name="TextBox 41"/>
          <p:cNvSpPr txBox="1">
            <a:spLocks noChangeArrowheads="1"/>
          </p:cNvSpPr>
          <p:nvPr/>
        </p:nvSpPr>
        <p:spPr bwMode="auto">
          <a:xfrm>
            <a:off x="7941120" y="3586138"/>
            <a:ext cx="638435" cy="242247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1200" b="1" dirty="0" smtClean="0">
                <a:solidFill>
                  <a:schemeClr val="tx2"/>
                </a:solidFill>
              </a:rPr>
              <a:t>17</a:t>
            </a:r>
            <a:endParaRPr lang="ru-RU" altLang="ru-RU" sz="1200" b="1" dirty="0">
              <a:solidFill>
                <a:schemeClr val="tx2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130621" y="3418037"/>
            <a:ext cx="8905875" cy="636587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3" name="Стрелка: вправо 3"/>
          <p:cNvSpPr/>
          <p:nvPr/>
        </p:nvSpPr>
        <p:spPr>
          <a:xfrm>
            <a:off x="3527871" y="3584724"/>
            <a:ext cx="174625" cy="2174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Стрелка: вправо 3"/>
          <p:cNvSpPr/>
          <p:nvPr/>
        </p:nvSpPr>
        <p:spPr>
          <a:xfrm>
            <a:off x="6848921" y="3584724"/>
            <a:ext cx="174625" cy="2174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626" name="TextBox 41"/>
          <p:cNvSpPr txBox="1">
            <a:spLocks noChangeArrowheads="1"/>
          </p:cNvSpPr>
          <p:nvPr/>
        </p:nvSpPr>
        <p:spPr bwMode="auto">
          <a:xfrm>
            <a:off x="214282" y="4286256"/>
            <a:ext cx="3281362" cy="27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FF0000"/>
                </a:solidFill>
              </a:rPr>
              <a:t>Отсутствие на рабочем месте</a:t>
            </a:r>
          </a:p>
        </p:txBody>
      </p:sp>
      <p:sp>
        <p:nvSpPr>
          <p:cNvPr id="25627" name="TextBox 41"/>
          <p:cNvSpPr txBox="1">
            <a:spLocks noChangeArrowheads="1"/>
          </p:cNvSpPr>
          <p:nvPr/>
        </p:nvSpPr>
        <p:spPr bwMode="auto">
          <a:xfrm>
            <a:off x="3832671" y="4238774"/>
            <a:ext cx="2944813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/>
              <a:t>Подключение к единым  электронным формам связи</a:t>
            </a:r>
          </a:p>
        </p:txBody>
      </p:sp>
      <p:sp>
        <p:nvSpPr>
          <p:cNvPr id="25628" name="TextBox 41"/>
          <p:cNvSpPr txBox="1">
            <a:spLocks noChangeArrowheads="1"/>
          </p:cNvSpPr>
          <p:nvPr/>
        </p:nvSpPr>
        <p:spPr bwMode="auto">
          <a:xfrm>
            <a:off x="7941120" y="4302274"/>
            <a:ext cx="638435" cy="2413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1200" b="1" dirty="0" smtClean="0">
                <a:solidFill>
                  <a:schemeClr val="tx2"/>
                </a:solidFill>
              </a:rPr>
              <a:t>7</a:t>
            </a:r>
            <a:endParaRPr lang="ru-RU" altLang="ru-RU" sz="1200" b="1" dirty="0">
              <a:solidFill>
                <a:schemeClr val="tx2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30621" y="4176862"/>
            <a:ext cx="8905875" cy="633412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9" name="Стрелка: вправо 3"/>
          <p:cNvSpPr/>
          <p:nvPr/>
        </p:nvSpPr>
        <p:spPr>
          <a:xfrm>
            <a:off x="3527871" y="4338787"/>
            <a:ext cx="174625" cy="217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0" name="Стрелка: вправо 3"/>
          <p:cNvSpPr/>
          <p:nvPr/>
        </p:nvSpPr>
        <p:spPr>
          <a:xfrm>
            <a:off x="6848921" y="4338787"/>
            <a:ext cx="174625" cy="217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57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/>
          <p:cNvSpPr/>
          <p:nvPr/>
        </p:nvSpPr>
        <p:spPr>
          <a:xfrm>
            <a:off x="3214688" y="1857375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2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143625" y="1785938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3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2643188" y="3500438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5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85750" y="1857375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1</a:t>
            </a:r>
          </a:p>
        </p:txBody>
      </p:sp>
      <p:sp>
        <p:nvSpPr>
          <p:cNvPr id="7174" name="Заголовок 1"/>
          <p:cNvSpPr>
            <a:spLocks noGrp="1"/>
          </p:cNvSpPr>
          <p:nvPr>
            <p:ph type="title"/>
          </p:nvPr>
        </p:nvSpPr>
        <p:spPr>
          <a:xfrm>
            <a:off x="60448" y="385762"/>
            <a:ext cx="9144000" cy="838200"/>
          </a:xfrm>
        </p:spPr>
        <p:txBody>
          <a:bodyPr>
            <a:noAutofit/>
          </a:bodyPr>
          <a:lstStyle/>
          <a:p>
            <a:pPr eaLnBrk="1" hangingPunct="1">
              <a:tabLst>
                <a:tab pos="630238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Franklin Gothic Medium" pitchFamily="34" charset="0"/>
              </a:rPr>
              <a:t>Карта целевого состояния процесса</a:t>
            </a:r>
            <a:br>
              <a:rPr lang="ru-RU" sz="2000" b="1" dirty="0" smtClean="0">
                <a:solidFill>
                  <a:srgbClr val="FF0000"/>
                </a:solidFill>
                <a:latin typeface="Franklin Gothic Medium" pitchFamily="34" charset="0"/>
              </a:rPr>
            </a:br>
            <a:r>
              <a:rPr lang="ru-RU" altLang="ru-RU" sz="2000" b="1" dirty="0" smtClean="0">
                <a:solidFill>
                  <a:srgbClr val="FF0000"/>
                </a:solidFill>
                <a:latin typeface="Franklin Gothic Medium" pitchFamily="34" charset="0"/>
              </a:rPr>
              <a:t>«</a:t>
            </a:r>
            <a:r>
              <a:rPr lang="ru-RU" sz="2000" b="1" dirty="0" smtClean="0">
                <a:solidFill>
                  <a:srgbClr val="FF0000"/>
                </a:solidFill>
              </a:rPr>
              <a:t>Оптимизация процесса «Сбор информации о посещаемости и заболеваемости обучающихся ДОО»</a:t>
            </a:r>
            <a:endParaRPr lang="ru-RU" sz="2000" b="1" dirty="0" smtClean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2143116"/>
            <a:ext cx="1928826" cy="12144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/>
              <a:t>Ст. воспитатель </a:t>
            </a:r>
            <a:endParaRPr lang="ru-RU" sz="1100" strike="sngStrike" dirty="0"/>
          </a:p>
          <a:p>
            <a:pPr algn="ctr"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/>
              <a:t>Поручение о предоставлении  информации о посещаемости и заболеваемости в  ДОО</a:t>
            </a:r>
          </a:p>
          <a:p>
            <a:pPr algn="ctr"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</a:rPr>
              <a:t>(3-5 мин.) 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57188" y="3143250"/>
            <a:ext cx="1928812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357563" y="2143125"/>
            <a:ext cx="1714500" cy="12144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>
                <a:solidFill>
                  <a:schemeClr val="tx1"/>
                </a:solidFill>
                <a:ea typeface="Microsoft YaHei" pitchFamily="34" charset="-122"/>
              </a:rPr>
              <a:t>Мед. сестра</a:t>
            </a: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  <a:ea typeface="Microsoft YaHei" pitchFamily="34" charset="-122"/>
            </a:endParaRPr>
          </a:p>
          <a:p>
            <a:pPr algn="ctr">
              <a:defRPr/>
            </a:pPr>
            <a:r>
              <a:rPr lang="ru-RU" sz="1000" dirty="0">
                <a:solidFill>
                  <a:srgbClr val="000000"/>
                </a:solidFill>
                <a:ea typeface="Microsoft YaHei" pitchFamily="34" charset="-122"/>
                <a:cs typeface="Times New Roman" pitchFamily="18" charset="0"/>
              </a:rPr>
              <a:t>Уточнение информации  у воспитателей групп</a:t>
            </a:r>
          </a:p>
          <a:p>
            <a:pPr algn="ctr" hangingPunct="1">
              <a:lnSpc>
                <a:spcPct val="107000"/>
              </a:lnSpc>
              <a:buClrTx/>
              <a:buSzTx/>
              <a:defRPr/>
            </a:pPr>
            <a:r>
              <a:rPr lang="ru-RU" sz="10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(группы в </a:t>
            </a:r>
            <a:r>
              <a:rPr lang="ru-RU" sz="1000" dirty="0" err="1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мессенджерах</a:t>
            </a:r>
            <a:r>
              <a:rPr lang="ru-RU" sz="10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)</a:t>
            </a:r>
          </a:p>
          <a:p>
            <a:pPr algn="ctr">
              <a:defRPr/>
            </a:pPr>
            <a:endParaRPr lang="ru-RU" sz="600" dirty="0">
              <a:solidFill>
                <a:schemeClr val="tx1"/>
              </a:solidFill>
              <a:ea typeface="Microsoft YaHei" pitchFamily="34" charset="-122"/>
            </a:endParaRPr>
          </a:p>
          <a:p>
            <a:pPr algn="ctr">
              <a:defRPr/>
            </a:pPr>
            <a:endParaRPr lang="ru-RU" sz="600" dirty="0">
              <a:solidFill>
                <a:schemeClr val="tx1"/>
              </a:solidFill>
              <a:ea typeface="Microsoft YaHei" pitchFamily="34" charset="-122"/>
            </a:endParaRPr>
          </a:p>
          <a:p>
            <a:pPr algn="ctr">
              <a:defRPr/>
            </a:pPr>
            <a:endParaRPr lang="ru-RU" sz="500" dirty="0">
              <a:solidFill>
                <a:schemeClr val="tx1"/>
              </a:solidFill>
              <a:ea typeface="Microsoft YaHei" pitchFamily="34" charset="-122"/>
            </a:endParaRPr>
          </a:p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ea typeface="Microsoft YaHei" pitchFamily="34" charset="-122"/>
              </a:rPr>
              <a:t>(25-30 мин.) </a:t>
            </a:r>
          </a:p>
        </p:txBody>
      </p:sp>
      <p:sp>
        <p:nvSpPr>
          <p:cNvPr id="26" name="Стрелка вправо 25"/>
          <p:cNvSpPr/>
          <p:nvPr/>
        </p:nvSpPr>
        <p:spPr>
          <a:xfrm>
            <a:off x="5500688" y="2571750"/>
            <a:ext cx="352425" cy="21431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357563" y="3143250"/>
            <a:ext cx="17145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285750" y="3786188"/>
            <a:ext cx="2000250" cy="1285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>
                <a:solidFill>
                  <a:schemeClr val="tx1"/>
                </a:solidFill>
              </a:rPr>
              <a:t>Мед. сестра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/>
              <a:t>Передача информации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/>
              <a:t>ст. воспитателю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>
                <a:latin typeface="Times New Roman" pitchFamily="18" charset="0"/>
                <a:cs typeface="Times New Roman" pitchFamily="18" charset="0"/>
              </a:rPr>
              <a:t>(по единым  электронным формам связи)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>
                <a:solidFill>
                  <a:schemeClr val="tx1"/>
                </a:solidFill>
              </a:rPr>
              <a:t>(2-3 мин.) </a:t>
            </a:r>
          </a:p>
        </p:txBody>
      </p:sp>
      <p:sp>
        <p:nvSpPr>
          <p:cNvPr id="32" name="Стрелка вправо 31"/>
          <p:cNvSpPr/>
          <p:nvPr/>
        </p:nvSpPr>
        <p:spPr>
          <a:xfrm>
            <a:off x="2357438" y="4214813"/>
            <a:ext cx="357187" cy="2143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285750" y="4857750"/>
            <a:ext cx="200025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2786063" y="3786188"/>
            <a:ext cx="2000250" cy="1285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/>
              <a:t>Ст. воспитатель</a:t>
            </a:r>
            <a:endParaRPr lang="ru-RU" sz="110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100" dirty="0"/>
              <a:t>Заполнение бланка и отправка информации в соответствии с запросом</a:t>
            </a:r>
            <a:endParaRPr lang="ru-RU" sz="5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</a:rPr>
              <a:t>(использование электронных таблиц </a:t>
            </a:r>
            <a:r>
              <a:rPr lang="en-US" sz="9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Ex</a:t>
            </a:r>
            <a:r>
              <a:rPr lang="ru-RU" sz="9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с</a:t>
            </a:r>
            <a:r>
              <a:rPr lang="en-US" sz="9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el</a:t>
            </a:r>
            <a:r>
              <a:rPr lang="ru-RU" sz="9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)</a:t>
            </a:r>
            <a:r>
              <a:rPr lang="ru-RU" sz="900" dirty="0">
                <a:solidFill>
                  <a:schemeClr val="tx1"/>
                </a:solidFill>
              </a:rPr>
              <a:t> </a:t>
            </a:r>
            <a:endParaRPr lang="ru-RU" sz="6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</a:rPr>
              <a:t> (2-3 мин.) </a:t>
            </a:r>
          </a:p>
        </p:txBody>
      </p:sp>
      <p:sp>
        <p:nvSpPr>
          <p:cNvPr id="40" name="Стрелка вправо 39"/>
          <p:cNvSpPr/>
          <p:nvPr/>
        </p:nvSpPr>
        <p:spPr>
          <a:xfrm>
            <a:off x="0" y="4286250"/>
            <a:ext cx="288925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2786063" y="4857750"/>
            <a:ext cx="200025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28596" y="5643578"/>
            <a:ext cx="26432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b="1" dirty="0">
                <a:solidFill>
                  <a:srgbClr val="C00000"/>
                </a:solidFill>
                <a:latin typeface="+mn-lt"/>
                <a:cs typeface="Arial" charset="0"/>
              </a:rPr>
              <a:t>ВПП </a:t>
            </a:r>
            <a:r>
              <a:rPr lang="ru-RU" sz="1400" b="1" dirty="0" smtClean="0">
                <a:solidFill>
                  <a:srgbClr val="C00000"/>
                </a:solidFill>
                <a:cs typeface="Arial" charset="0"/>
              </a:rPr>
              <a:t> =</a:t>
            </a:r>
            <a:r>
              <a:rPr lang="ru-RU" sz="1400" b="1" dirty="0" smtClean="0">
                <a:solidFill>
                  <a:srgbClr val="C00000"/>
                </a:solidFill>
                <a:latin typeface="+mn-lt"/>
                <a:cs typeface="Arial" charset="0"/>
              </a:rPr>
              <a:t> 46 </a:t>
            </a:r>
            <a:r>
              <a:rPr lang="ru-RU" sz="1400" b="1" dirty="0">
                <a:solidFill>
                  <a:srgbClr val="C00000"/>
                </a:solidFill>
                <a:latin typeface="+mn-lt"/>
                <a:cs typeface="Arial" charset="0"/>
              </a:rPr>
              <a:t>мин</a:t>
            </a:r>
            <a:r>
              <a:rPr lang="ru-RU" sz="1400" b="1" dirty="0" smtClean="0">
                <a:solidFill>
                  <a:srgbClr val="C00000"/>
                </a:solidFill>
                <a:latin typeface="+mn-lt"/>
                <a:cs typeface="Arial" charset="0"/>
              </a:rPr>
              <a:t>.</a:t>
            </a:r>
          </a:p>
          <a:p>
            <a:pPr>
              <a:defRPr/>
            </a:pPr>
            <a:r>
              <a:rPr lang="ru-RU" sz="1400" b="1" dirty="0" smtClean="0">
                <a:solidFill>
                  <a:srgbClr val="C00000"/>
                </a:solidFill>
                <a:cs typeface="Arial" charset="0"/>
              </a:rPr>
              <a:t>Экономия  =  29 мин.</a:t>
            </a:r>
            <a:endParaRPr lang="ru-RU" sz="1400" b="1" dirty="0">
              <a:solidFill>
                <a:srgbClr val="C00000"/>
              </a:solidFill>
              <a:latin typeface="+mn-lt"/>
              <a:cs typeface="Arial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42875" y="3571875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4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6286500" y="2071688"/>
            <a:ext cx="1714500" cy="1285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/>
              <a:t>Мед. сестра</a:t>
            </a:r>
            <a:endParaRPr lang="ru-RU" sz="700" b="1" dirty="0"/>
          </a:p>
          <a:p>
            <a:pPr algn="ctr">
              <a:defRPr/>
            </a:pPr>
            <a:endParaRPr lang="ru-RU" sz="800" b="1" dirty="0"/>
          </a:p>
          <a:p>
            <a:pPr algn="ctr">
              <a:defRPr/>
            </a:pPr>
            <a:r>
              <a:rPr lang="ru-RU" sz="900" dirty="0">
                <a:cs typeface="Times New Roman" panose="02020603050405020304" pitchFamily="18" charset="0"/>
              </a:rPr>
              <a:t>Анализ полученной информации</a:t>
            </a:r>
          </a:p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</a:rPr>
              <a:t>(использование электронных таблиц </a:t>
            </a:r>
            <a:r>
              <a:rPr lang="en-US" sz="9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Ex</a:t>
            </a:r>
            <a:r>
              <a:rPr lang="ru-RU" sz="9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с</a:t>
            </a:r>
            <a:r>
              <a:rPr lang="en-US" sz="9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el</a:t>
            </a:r>
            <a:r>
              <a:rPr lang="ru-RU" sz="9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)</a:t>
            </a:r>
            <a:r>
              <a:rPr lang="ru-RU" sz="900" dirty="0">
                <a:solidFill>
                  <a:schemeClr val="tx1"/>
                </a:solidFill>
              </a:rPr>
              <a:t> </a:t>
            </a:r>
          </a:p>
          <a:p>
            <a:pPr algn="ctr"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</a:rPr>
              <a:t> (3-5 мин.)</a:t>
            </a: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6286500" y="2357438"/>
            <a:ext cx="1714500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715125"/>
            <a:ext cx="347662" cy="285750"/>
          </a:xfrm>
        </p:spPr>
        <p:txBody>
          <a:bodyPr/>
          <a:lstStyle/>
          <a:p>
            <a:pPr algn="ctr">
              <a:defRPr/>
            </a:pPr>
            <a:fld id="{2D245CFF-CBEF-459C-AEF8-37118D32306B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6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>
            <a:off x="357188" y="2357438"/>
            <a:ext cx="1928812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285750" y="4071938"/>
            <a:ext cx="2000250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3357563" y="2357438"/>
            <a:ext cx="1714500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6286500" y="3143250"/>
            <a:ext cx="17145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2786063" y="4071938"/>
            <a:ext cx="2000250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трелка вправо 16"/>
          <p:cNvSpPr/>
          <p:nvPr/>
        </p:nvSpPr>
        <p:spPr>
          <a:xfrm>
            <a:off x="2714625" y="2643188"/>
            <a:ext cx="309563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142844" y="2143116"/>
            <a:ext cx="214282" cy="129557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ВХОД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4714876" y="3643314"/>
            <a:ext cx="357190" cy="13573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ВЫХОД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4" name="Object 2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5" name="Заголовок 1"/>
          <p:cNvSpPr>
            <a:spLocks noGrp="1"/>
          </p:cNvSpPr>
          <p:nvPr>
            <p:ph type="title"/>
          </p:nvPr>
        </p:nvSpPr>
        <p:spPr>
          <a:xfrm>
            <a:off x="247650" y="116632"/>
            <a:ext cx="8648700" cy="43973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Достигнутые результаты (было и стало)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7</a:t>
            </a:fld>
            <a:endParaRPr lang="ru-RU" sz="14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532114"/>
              </p:ext>
            </p:extLst>
          </p:nvPr>
        </p:nvGraphicFramePr>
        <p:xfrm>
          <a:off x="247650" y="764705"/>
          <a:ext cx="8716839" cy="568863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2361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563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9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БЫЛО</a:t>
                      </a: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СТАЛО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951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endParaRPr lang="ru-RU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Длительный период ожидания данных в группах</a:t>
                      </a: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 smtClean="0">
                          <a:effectLst/>
                        </a:rPr>
                        <a:t>Созданы</a:t>
                      </a:r>
                      <a:r>
                        <a:rPr lang="ru-RU" sz="1800" baseline="0" dirty="0" smtClean="0">
                          <a:effectLst/>
                        </a:rPr>
                        <a:t> группы в мессенджерах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3991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Длительный процесс уточнения данных за счет непунктуальности родителей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800" dirty="0" smtClean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268760"/>
            <a:ext cx="2376264" cy="475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593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4" name="Object 2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7170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8</a:t>
            </a:fld>
            <a:endParaRPr lang="ru-RU" sz="14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039916"/>
              </p:ext>
            </p:extLst>
          </p:nvPr>
        </p:nvGraphicFramePr>
        <p:xfrm>
          <a:off x="247650" y="476673"/>
          <a:ext cx="8716839" cy="5551424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1641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843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480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БЫЛО</a:t>
                      </a: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СТАЛО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0335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endParaRPr lang="ru-RU" sz="1800" dirty="0" smtClean="0">
                        <a:effectLst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800" dirty="0" smtClean="0">
                          <a:effectLst/>
                        </a:rPr>
                        <a:t>Ручной подсчет данных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endParaRPr lang="ru-RU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Подготовлена электронная таблица в </a:t>
                      </a:r>
                      <a:r>
                        <a:rPr lang="ru-RU" sz="18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Exсel</a:t>
                      </a:r>
                      <a:r>
                        <a:rPr lang="ru-RU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для внесения и обработки  данных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484784"/>
            <a:ext cx="2901679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485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4" name="Object 2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7170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9</a:t>
            </a:fld>
            <a:endParaRPr lang="ru-RU" sz="14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452303"/>
              </p:ext>
            </p:extLst>
          </p:nvPr>
        </p:nvGraphicFramePr>
        <p:xfrm>
          <a:off x="179512" y="476672"/>
          <a:ext cx="8777386" cy="5879678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3724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001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047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34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БЫЛО</a:t>
                      </a: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СТАЛО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9788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800" dirty="0" smtClean="0">
                          <a:effectLst/>
                        </a:rPr>
                        <a:t>Отсутствие на рабочем месте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Подключены к единым электронным формам связи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2324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kern="1200" spc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Длительность процесса – </a:t>
                      </a:r>
                      <a:r>
                        <a:rPr lang="ru-RU" sz="1600" b="1" u="none" strike="noStrike" kern="1200" spc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 </a:t>
                      </a:r>
                      <a:r>
                        <a:rPr lang="ru-RU" sz="1600" b="1" u="none" strike="noStrike" kern="1200" spc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</a:t>
                      </a: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kern="1200" spc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Длительность процесса – </a:t>
                      </a:r>
                      <a:endParaRPr lang="ru-RU" sz="1600" b="1" u="none" strike="noStrike" kern="1200" spc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kern="1200" spc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 </a:t>
                      </a:r>
                      <a:r>
                        <a:rPr lang="ru-RU" sz="1600" b="1" u="none" strike="noStrike" kern="1200" spc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</a:t>
                      </a: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400" b="1" u="none" strike="noStrike" kern="1200" spc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32382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Оптимизация процесса «Сбор информации о посещаемости и заболеваемости обучающихся ДОО»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с 75 </a:t>
                      </a:r>
                      <a:r>
                        <a:rPr lang="ru-RU" sz="1600" dirty="0">
                          <a:effectLst/>
                        </a:rPr>
                        <a:t>мин. до </a:t>
                      </a:r>
                      <a:r>
                        <a:rPr lang="ru-RU" sz="1600" dirty="0" smtClean="0">
                          <a:effectLst/>
                        </a:rPr>
                        <a:t>46 </a:t>
                      </a:r>
                      <a:r>
                        <a:rPr lang="ru-RU" sz="1600" dirty="0">
                          <a:effectLst/>
                        </a:rPr>
                        <a:t>мин.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785247" y="2495673"/>
            <a:ext cx="4957905" cy="264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0696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572</Words>
  <Application>Microsoft Office PowerPoint</Application>
  <PresentationFormat>Экран (4:3)</PresentationFormat>
  <Paragraphs>197</Paragraphs>
  <Slides>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think-cell Slide</vt:lpstr>
      <vt:lpstr>  Паспорт проекта «Оптимизация процесса «Сбор информации о посещаемости и заболеваемости обучающихся ДОО»   </vt:lpstr>
      <vt:lpstr>Команда проекта </vt:lpstr>
      <vt:lpstr>Карта текущего состояния процесса «Оптимизация процесса «Сбор информации о посещаемости и заболеваемости обучающихся ДОО»</vt:lpstr>
      <vt:lpstr>Презентация PowerPoint</vt:lpstr>
      <vt:lpstr>Анализ проблем процесса   «Оптимизация процесса «Сбор информации о посещаемости и заболеваемости обучающихся ДОО»</vt:lpstr>
      <vt:lpstr>Карта целевого состояния процесса «Оптимизация процесса «Сбор информации о посещаемости и заболеваемости обучающихся ДОО»</vt:lpstr>
      <vt:lpstr>Достигнутые результаты (было и стало)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организации</dc:title>
  <dc:creator>Шиянова Елена Николаевна</dc:creator>
  <cp:lastModifiedBy>Дасюша</cp:lastModifiedBy>
  <cp:revision>144</cp:revision>
  <cp:lastPrinted>2019-03-06T11:32:59Z</cp:lastPrinted>
  <dcterms:created xsi:type="dcterms:W3CDTF">2018-08-20T14:01:12Z</dcterms:created>
  <dcterms:modified xsi:type="dcterms:W3CDTF">2019-11-11T12:12:13Z</dcterms:modified>
</cp:coreProperties>
</file>