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83" r:id="rId4"/>
    <p:sldId id="284" r:id="rId5"/>
    <p:sldId id="279" r:id="rId6"/>
    <p:sldId id="285" r:id="rId7"/>
    <p:sldId id="286" r:id="rId8"/>
    <p:sldId id="287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6"/>
    <a:srgbClr val="003760"/>
    <a:srgbClr val="38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>
        <p:scale>
          <a:sx n="76" d="100"/>
          <a:sy n="76" d="100"/>
        </p:scale>
        <p:origin x="-120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 smtClean="0"/>
            <a:t>Уровень </a:t>
          </a:r>
          <a:r>
            <a:rPr lang="ru-RU" sz="1200" b="1" dirty="0"/>
            <a:t>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1EB94E-681B-4A8C-A920-A151388C6233}" type="presOf" srcId="{8380A261-4409-4C6B-8A07-0D64C5422F6D}" destId="{EB789FCB-B92C-4A52-BB06-4A95FA62001B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5F35C943-DEBA-4560-9446-273009E13A0A}" type="presOf" srcId="{F014B99B-BC0F-4D51-AA35-03139CBC5BDF}" destId="{158BBE6D-1C8E-4142-827F-B1B32D20364B}" srcOrd="1" destOrd="0" presId="urn:microsoft.com/office/officeart/2005/8/layout/pyramid1"/>
    <dgm:cxn modelId="{6F10495F-82F8-44A0-ADA9-1FC456820011}" type="presOf" srcId="{CBB2EDB4-08BF-49DB-9282-C363CE23E3D0}" destId="{8064A9E2-4365-4891-A563-4210D9FE6047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BDFADED8-9026-4726-9FD1-8FCD90CAC2A4}" type="presOf" srcId="{CBB2EDB4-08BF-49DB-9282-C363CE23E3D0}" destId="{7099C5AD-A666-455F-9144-31509FAE35FB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00C2C6D-308C-43BE-968C-F4125B5F9220}" type="presOf" srcId="{C055D918-0D48-44D3-9287-CAE1B93EB64A}" destId="{8C222443-D6D5-437E-8A06-7845FF64044F}" srcOrd="0" destOrd="0" presId="urn:microsoft.com/office/officeart/2005/8/layout/pyramid1"/>
    <dgm:cxn modelId="{17714D35-F0F6-4667-90AE-E7E7945DB42A}" type="presOf" srcId="{8380A261-4409-4C6B-8A07-0D64C5422F6D}" destId="{3405B94A-B110-4EB0-B99D-680A85764021}" srcOrd="0" destOrd="0" presId="urn:microsoft.com/office/officeart/2005/8/layout/pyramid1"/>
    <dgm:cxn modelId="{D42D099B-DC75-4626-820C-FC9C96AEE80E}" type="presOf" srcId="{F014B99B-BC0F-4D51-AA35-03139CBC5BDF}" destId="{47753778-DDCD-4F66-8671-0963E55AC1AB}" srcOrd="0" destOrd="0" presId="urn:microsoft.com/office/officeart/2005/8/layout/pyramid1"/>
    <dgm:cxn modelId="{2F043B98-B5C2-4A68-B6F8-52888805B398}" type="presParOf" srcId="{8C222443-D6D5-437E-8A06-7845FF64044F}" destId="{8E592AC7-B094-488F-86DE-8B46AA43A5F7}" srcOrd="0" destOrd="0" presId="urn:microsoft.com/office/officeart/2005/8/layout/pyramid1"/>
    <dgm:cxn modelId="{4B561DE9-F66B-4CA5-A583-4A284FCA1A4D}" type="presParOf" srcId="{8E592AC7-B094-488F-86DE-8B46AA43A5F7}" destId="{47753778-DDCD-4F66-8671-0963E55AC1AB}" srcOrd="0" destOrd="0" presId="urn:microsoft.com/office/officeart/2005/8/layout/pyramid1"/>
    <dgm:cxn modelId="{AFC534D8-2480-4332-95E2-4D9C6D868416}" type="presParOf" srcId="{8E592AC7-B094-488F-86DE-8B46AA43A5F7}" destId="{158BBE6D-1C8E-4142-827F-B1B32D20364B}" srcOrd="1" destOrd="0" presId="urn:microsoft.com/office/officeart/2005/8/layout/pyramid1"/>
    <dgm:cxn modelId="{A08E54F3-40BB-47A9-979F-2B7F6C19D139}" type="presParOf" srcId="{8C222443-D6D5-437E-8A06-7845FF64044F}" destId="{08609C55-E487-4600-AFD0-8994D3888F22}" srcOrd="1" destOrd="0" presId="urn:microsoft.com/office/officeart/2005/8/layout/pyramid1"/>
    <dgm:cxn modelId="{F648D218-AEAE-4B47-A240-6C43D372AD3C}" type="presParOf" srcId="{08609C55-E487-4600-AFD0-8994D3888F22}" destId="{7099C5AD-A666-455F-9144-31509FAE35FB}" srcOrd="0" destOrd="0" presId="urn:microsoft.com/office/officeart/2005/8/layout/pyramid1"/>
    <dgm:cxn modelId="{858F9526-4B96-4C09-9721-7B1EF3A7ADFF}" type="presParOf" srcId="{08609C55-E487-4600-AFD0-8994D3888F22}" destId="{8064A9E2-4365-4891-A563-4210D9FE6047}" srcOrd="1" destOrd="0" presId="urn:microsoft.com/office/officeart/2005/8/layout/pyramid1"/>
    <dgm:cxn modelId="{F5023054-E5E5-412F-ADEA-1C0F22E42444}" type="presParOf" srcId="{8C222443-D6D5-437E-8A06-7845FF64044F}" destId="{4E66420A-6794-4210-A8DC-A681DFE94B26}" srcOrd="2" destOrd="0" presId="urn:microsoft.com/office/officeart/2005/8/layout/pyramid1"/>
    <dgm:cxn modelId="{5D7ED50B-BAAC-4C10-9D4E-EB340D82CE2F}" type="presParOf" srcId="{4E66420A-6794-4210-A8DC-A681DFE94B26}" destId="{3405B94A-B110-4EB0-B99D-680A85764021}" srcOrd="0" destOrd="0" presId="urn:microsoft.com/office/officeart/2005/8/layout/pyramid1"/>
    <dgm:cxn modelId="{46325B02-F696-40DF-9502-56EE5D72E2E4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3" y="0"/>
          <a:ext cx="1870804" cy="1415050"/>
        </a:xfrm>
        <a:prstGeom prst="trapezoid">
          <a:avLst>
            <a:gd name="adj" fmla="val 66104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1870803" y="0"/>
        <a:ext cx="1870804" cy="1415050"/>
      </dsp:txXfrm>
    </dsp:sp>
    <dsp:sp modelId="{7099C5AD-A666-455F-9144-31509FAE35FB}">
      <dsp:nvSpPr>
        <dsp:cNvPr id="0" name=""/>
        <dsp:cNvSpPr/>
      </dsp:nvSpPr>
      <dsp:spPr>
        <a:xfrm>
          <a:off x="928704" y="1428762"/>
          <a:ext cx="3741608" cy="1415050"/>
        </a:xfrm>
        <a:prstGeom prst="trapezoid">
          <a:avLst>
            <a:gd name="adj" fmla="val 66104"/>
          </a:avLst>
        </a:prstGeom>
        <a:solidFill>
          <a:srgbClr val="FFC0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583485" y="1428762"/>
        <a:ext cx="2432045" cy="1415050"/>
      </dsp:txXfrm>
    </dsp:sp>
    <dsp:sp modelId="{3405B94A-B110-4EB0-B99D-680A85764021}">
      <dsp:nvSpPr>
        <dsp:cNvPr id="0" name=""/>
        <dsp:cNvSpPr/>
      </dsp:nvSpPr>
      <dsp:spPr>
        <a:xfrm>
          <a:off x="0" y="2816388"/>
          <a:ext cx="5612412" cy="1415050"/>
        </a:xfrm>
        <a:prstGeom prst="trapezoid">
          <a:avLst>
            <a:gd name="adj" fmla="val 66104"/>
          </a:avLst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</a:t>
          </a:r>
          <a:r>
            <a:rPr lang="ru-RU" sz="1200" b="1" kern="1200" dirty="0"/>
            <a:t>организации</a:t>
          </a:r>
        </a:p>
      </dsp:txBody>
      <dsp:txXfrm>
        <a:off x="982172" y="2816388"/>
        <a:ext cx="3648067" cy="141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8.emf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0350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Паспорт проекта</a:t>
            </a:r>
            <a:r>
              <a:rPr lang="ru-RU" altLang="ru-RU" sz="1800" b="1" dirty="0" smtClean="0"/>
              <a:t> «</a:t>
            </a:r>
            <a:r>
              <a:rPr lang="ru-RU" sz="1800" b="1" dirty="0" smtClean="0"/>
              <a:t>Оптимизация процесса «Подготовка информации о посещаемости и заболеваемости»»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2928934"/>
            <a:ext cx="8636000" cy="14479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714356"/>
            <a:ext cx="178595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47650" y="4437113"/>
            <a:ext cx="8621713" cy="7200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2928934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55588" y="4437113"/>
            <a:ext cx="122546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071802" y="857232"/>
            <a:ext cx="5715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Наименование органа местного самоуправления:  </a:t>
            </a:r>
            <a:r>
              <a:rPr lang="ru-RU" sz="1200" dirty="0" smtClean="0"/>
              <a:t>Управление образования администрации </a:t>
            </a:r>
            <a:r>
              <a:rPr lang="ru-RU" sz="1200" dirty="0" err="1" smtClean="0"/>
              <a:t>Яковлевского</a:t>
            </a:r>
            <a:r>
              <a:rPr lang="ru-RU" sz="1200" dirty="0" smtClean="0"/>
              <a:t> городского округа</a:t>
            </a:r>
            <a:endParaRPr lang="ru-RU" sz="1200" dirty="0"/>
          </a:p>
          <a:p>
            <a:pPr algn="just"/>
            <a:r>
              <a:rPr lang="ru-RU" sz="1200" b="1" dirty="0" smtClean="0">
                <a:solidFill>
                  <a:srgbClr val="002060"/>
                </a:solidFill>
              </a:rPr>
              <a:t>Наименование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отдела: </a:t>
            </a:r>
            <a:r>
              <a:rPr lang="ru-RU" sz="1200" dirty="0" smtClean="0"/>
              <a:t>муниципальное бюджетное дошкольное образовательное  учреждение «Детский сад с приоритетным осуществлением православного духовно- нравственного развития «Сретенский» г. Строитель </a:t>
            </a:r>
            <a:r>
              <a:rPr lang="ru-RU" sz="1200" dirty="0" err="1" smtClean="0"/>
              <a:t>Яковлевского</a:t>
            </a:r>
            <a:r>
              <a:rPr lang="ru-RU" sz="1200" dirty="0" smtClean="0"/>
              <a:t> городского округа»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Границы процесса: </a:t>
            </a:r>
            <a:r>
              <a:rPr lang="ru-RU" sz="1200" dirty="0" smtClean="0"/>
              <a:t>от</a:t>
            </a:r>
            <a:r>
              <a:rPr lang="ru-RU" sz="1200" b="1" dirty="0" smtClean="0"/>
              <a:t> </a:t>
            </a:r>
            <a:r>
              <a:rPr lang="ru-RU" sz="1200" dirty="0" smtClean="0"/>
              <a:t>получения запроса о предоставлении информации по сбору оперативных данных до отправки информации в соответствии с запросом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начала  проекта:</a:t>
            </a:r>
            <a:r>
              <a:rPr lang="ru-RU" sz="1200" smtClean="0">
                <a:solidFill>
                  <a:srgbClr val="002060"/>
                </a:solidFill>
              </a:rPr>
              <a:t>	</a:t>
            </a:r>
            <a:r>
              <a:rPr lang="ru-RU" sz="1200" smtClean="0">
                <a:solidFill>
                  <a:srgbClr val="002060"/>
                </a:solidFill>
              </a:rPr>
              <a:t>19.08.2019 </a:t>
            </a:r>
            <a:r>
              <a:rPr lang="ru-RU" sz="1200" dirty="0" smtClean="0">
                <a:solidFill>
                  <a:srgbClr val="002060"/>
                </a:solidFill>
              </a:rPr>
              <a:t>г.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Дата окончания проекта: </a:t>
            </a:r>
            <a:r>
              <a:rPr lang="ru-RU" sz="1200" dirty="0" smtClean="0">
                <a:solidFill>
                  <a:srgbClr val="002060"/>
                </a:solidFill>
              </a:rPr>
              <a:t>	28.10.2019 г.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3550" y="2848431"/>
            <a:ext cx="83153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indent="-349250"/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633972"/>
            <a:ext cx="8583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Сокращение времени протекания </a:t>
            </a:r>
            <a:r>
              <a:rPr lang="ru-RU" sz="1200" dirty="0"/>
              <a:t>процесса </a:t>
            </a:r>
            <a:r>
              <a:rPr lang="ru-RU" sz="1200" dirty="0" smtClean="0"/>
              <a:t>подготовки информации о посещаемости и заболеваемости с 84 мин.до 19 мин. 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0" y="5357826"/>
            <a:ext cx="8621713" cy="12144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85720" y="5357826"/>
            <a:ext cx="15716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34" y="5357826"/>
            <a:ext cx="8362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                                        </a:t>
            </a:r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 smtClean="0"/>
              <a:t> </a:t>
            </a:r>
            <a:endParaRPr lang="ru-RU" sz="1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2910" y="2928935"/>
            <a:ext cx="571504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Длительный процесс сбора данных.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2.Отсутствие системы внесения данных в оцифрованные формы.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Сокращение времени сбора оперативных данных.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 Необъективное предоставление оперативных данных.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Регулярно повторяющийся процесс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8596" y="5643578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Объективное предоставление оперативных данных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Повышение уровня взаимодействия между всеми участниками процесса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2770" name="Picture 2" descr="https://sun9-41.userapi.com/c853424/v853424444/f7f74/cWgD50I5QFc.jpg"/>
          <p:cNvPicPr>
            <a:picLocks noChangeAspect="1" noChangeArrowheads="1"/>
          </p:cNvPicPr>
          <p:nvPr/>
        </p:nvPicPr>
        <p:blipFill>
          <a:blip r:embed="rId2" cstate="print"/>
          <a:srcRect l="4443" t="12411" b="1662"/>
          <a:stretch>
            <a:fillRect/>
          </a:stretch>
        </p:blipFill>
        <p:spPr bwMode="auto">
          <a:xfrm>
            <a:off x="214282" y="1000108"/>
            <a:ext cx="2786082" cy="187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57158" y="3747245"/>
            <a:ext cx="8621712" cy="282502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1300" y="908720"/>
            <a:ext cx="8637588" cy="237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942058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428596" y="3786190"/>
            <a:ext cx="221457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483768" y="2857496"/>
            <a:ext cx="2414141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М.П.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Севрюкова</a:t>
            </a:r>
            <a:endParaRPr lang="ru-RU" altLang="ru-RU" sz="1000" kern="0" dirty="0" smtClean="0">
              <a:solidFill>
                <a:srgbClr val="00295C"/>
              </a:solidFill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заведующий</a:t>
            </a: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944691" y="976313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728543" y="995563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2</a:t>
            </a:fld>
            <a:endParaRPr lang="ru-RU" sz="1400" dirty="0"/>
          </a:p>
        </p:txBody>
      </p:sp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5857885" y="2857496"/>
            <a:ext cx="2643205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Е.В. Ковалева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старший воспитатель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1981284" y="5703158"/>
            <a:ext cx="244784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К.А.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Корчинская</a:t>
            </a:r>
            <a:endParaRPr lang="ru-RU" altLang="ru-RU" sz="1000" kern="0" dirty="0" smtClean="0">
              <a:solidFill>
                <a:srgbClr val="00295C"/>
              </a:solidFill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ответственный по питанию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1" name="Rectangle 53"/>
          <p:cNvSpPr txBox="1">
            <a:spLocks noChangeArrowheads="1"/>
          </p:cNvSpPr>
          <p:nvPr/>
        </p:nvSpPr>
        <p:spPr bwMode="auto">
          <a:xfrm>
            <a:off x="4286248" y="5703158"/>
            <a:ext cx="200026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А.А.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Пакулева</a:t>
            </a:r>
            <a:endParaRPr lang="ru-RU" altLang="ru-RU" sz="1000" kern="0" dirty="0" smtClean="0">
              <a:solidFill>
                <a:srgbClr val="00295C"/>
              </a:solidFill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педагог- психолог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46" name="Rectangle 53"/>
          <p:cNvSpPr txBox="1">
            <a:spLocks noChangeArrowheads="1"/>
          </p:cNvSpPr>
          <p:nvPr/>
        </p:nvSpPr>
        <p:spPr bwMode="auto">
          <a:xfrm>
            <a:off x="6286512" y="5702945"/>
            <a:ext cx="214314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В.А. </a:t>
            </a:r>
            <a:r>
              <a:rPr lang="ru-RU" altLang="ru-RU" sz="1000" kern="0" dirty="0" err="1" smtClean="0">
                <a:solidFill>
                  <a:srgbClr val="00295C"/>
                </a:solidFill>
              </a:rPr>
              <a:t>Аболымова</a:t>
            </a:r>
            <a:endParaRPr lang="ru-RU" altLang="ru-RU" sz="1000" kern="0" dirty="0" smtClean="0">
              <a:solidFill>
                <a:srgbClr val="00295C"/>
              </a:solidFill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воспитатель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pic>
        <p:nvPicPr>
          <p:cNvPr id="10241" name="Picture 1" descr="C:\Users\User\Desktop\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1819024" cy="1183462"/>
          </a:xfrm>
          <a:prstGeom prst="rect">
            <a:avLst/>
          </a:prstGeom>
          <a:noFill/>
        </p:spPr>
      </p:pic>
      <p:pic>
        <p:nvPicPr>
          <p:cNvPr id="31745" name="Picture 1" descr="D:\Документы 2013-2014-2017\Фото\Воспитатели_дс_Сретенский\5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142984"/>
            <a:ext cx="1186688" cy="178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D:\Документы 2013-2014-2017\Фото\Воспитатели_дс_Сретенский\5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79108"/>
            <a:ext cx="1143008" cy="172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D:\Документы 2013-2014-2017\Фото\Воспитатели_дс_Сретенский\5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6190"/>
            <a:ext cx="1285884" cy="193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G:\Фото сада\Фото 2011 - 2012\Фото сотрудников\Selects\DSC_8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86190"/>
            <a:ext cx="12858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1" name="Picture 7" descr="F:\бережливый дс\бережливый проект с изменениями\S_LTMwyqONk (1).jpg"/>
          <p:cNvPicPr>
            <a:picLocks noChangeAspect="1" noChangeArrowheads="1"/>
          </p:cNvPicPr>
          <p:nvPr/>
        </p:nvPicPr>
        <p:blipFill>
          <a:blip r:embed="rId7" cstate="print"/>
          <a:srcRect t="11842" r="15789" b="1316"/>
          <a:stretch>
            <a:fillRect/>
          </a:stretch>
        </p:blipFill>
        <p:spPr bwMode="auto">
          <a:xfrm>
            <a:off x="6715140" y="3857628"/>
            <a:ext cx="129887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286500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71563" y="3429000"/>
            <a:ext cx="5715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714625" y="1785938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9144000" cy="1357322"/>
          </a:xfrm>
        </p:spPr>
        <p:txBody>
          <a:bodyPr>
            <a:norm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altLang="ru-RU" sz="3200" b="1" u="sng" dirty="0" smtClean="0">
                <a:solidFill>
                  <a:srgbClr val="0070C0"/>
                </a:solidFill>
                <a:latin typeface="Franklin Gothic Medium" pitchFamily="34" charset="0"/>
              </a:rPr>
              <a:t>«</a:t>
            </a:r>
            <a:r>
              <a:rPr lang="ru-RU" sz="2000" b="1" u="sng" dirty="0" smtClean="0">
                <a:solidFill>
                  <a:srgbClr val="0070C0"/>
                </a:solidFill>
              </a:rPr>
              <a:t>Оптимизация процесса «Подготовка информации </a:t>
            </a:r>
            <a:br>
              <a:rPr lang="ru-RU" sz="2000" b="1" u="sng" dirty="0" smtClean="0">
                <a:solidFill>
                  <a:srgbClr val="0070C0"/>
                </a:solidFill>
              </a:rPr>
            </a:br>
            <a:r>
              <a:rPr lang="ru-RU" sz="2000" b="1" u="sng" dirty="0" smtClean="0">
                <a:solidFill>
                  <a:srgbClr val="0070C0"/>
                </a:solidFill>
              </a:rPr>
              <a:t>о посещаемости и заболеваемости»»</a:t>
            </a:r>
            <a:endParaRPr lang="ru-RU" sz="2000" b="1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071678"/>
            <a:ext cx="2071702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Руководитель </a:t>
            </a:r>
            <a:endParaRPr lang="ru-RU" sz="1000" strike="sngStrike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/>
              <a:t>Распоряжение ст. воспитателю</a:t>
            </a:r>
          </a:p>
          <a:p>
            <a:pPr algn="ctr">
              <a:defRPr/>
            </a:pPr>
            <a:r>
              <a:rPr lang="ru-RU" sz="1000" dirty="0"/>
              <a:t> о сборе информации о посещаемости и заболеваемости в  ДОО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(1-5 мин.)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8625" y="3071813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43250" y="2071688"/>
            <a:ext cx="2500313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Ст. воспитатель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Сбор информации  у воспитателей в группах №1, №2, №3, №4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(15-40 мин.) 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786438" y="2571750"/>
            <a:ext cx="430212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214688" y="2928938"/>
            <a:ext cx="235743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29375" y="2071688"/>
            <a:ext cx="2000250" cy="1214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Ответственный по питанию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Сверка информации с ответственным по питанию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(5-15 мин.)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572250" y="3000375"/>
            <a:ext cx="178593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8501063" y="2571750"/>
            <a:ext cx="428625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28625" y="4143375"/>
            <a:ext cx="714375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357313" y="3714750"/>
            <a:ext cx="2214562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Ст. воспитатель</a:t>
            </a:r>
            <a:endParaRPr lang="ru-RU" sz="1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/>
              <a:t>Формирование сводной таблицы</a:t>
            </a:r>
          </a:p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(5-15 мин.)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428750" y="4572000"/>
            <a:ext cx="21431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72375" y="3714750"/>
            <a:ext cx="14287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28-84 мин.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25"/>
            <a:ext cx="347662" cy="285750"/>
          </a:xfrm>
        </p:spPr>
        <p:txBody>
          <a:bodyPr/>
          <a:lstStyle/>
          <a:p>
            <a:pPr algn="ctr">
              <a:defRPr/>
            </a:pPr>
            <a:fld id="{B931D096-A798-4C4F-BFFF-93250402272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81" name="TextBox 66"/>
          <p:cNvSpPr txBox="1">
            <a:spLocks noChangeArrowheads="1"/>
          </p:cNvSpPr>
          <p:nvPr/>
        </p:nvSpPr>
        <p:spPr bwMode="auto">
          <a:xfrm>
            <a:off x="214313" y="5072063"/>
            <a:ext cx="6572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100" dirty="0">
                <a:solidFill>
                  <a:srgbClr val="000000"/>
                </a:solidFill>
              </a:rPr>
              <a:t>        </a:t>
            </a:r>
            <a:r>
              <a:rPr lang="ru-RU" sz="1100" dirty="0" smtClean="0">
                <a:solidFill>
                  <a:srgbClr val="000000"/>
                </a:solidFill>
              </a:rPr>
              <a:t>  Отсутствие электронной формы </a:t>
            </a:r>
            <a:r>
              <a:rPr lang="ru-RU" sz="1100" dirty="0">
                <a:solidFill>
                  <a:srgbClr val="000000"/>
                </a:solidFill>
              </a:rPr>
              <a:t>по сбору информации о посещаемости и заболеваемости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100" dirty="0">
                <a:solidFill>
                  <a:srgbClr val="000000"/>
                </a:solidFill>
              </a:rPr>
              <a:t>Длительный период ожидания в данных группах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100" dirty="0"/>
              <a:t>Невнимательность педагогов при заполнении ежедневного табеля</a:t>
            </a:r>
            <a:endParaRPr lang="ru-RU" sz="11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100" dirty="0">
                <a:solidFill>
                  <a:srgbClr val="000000"/>
                </a:solidFill>
              </a:rPr>
              <a:t>Длительность процесса уточнения данных за счет непунктуальности родителей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100" dirty="0"/>
              <a:t>Ручной подсчет данных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1100" dirty="0">
                <a:solidFill>
                  <a:srgbClr val="000000"/>
                </a:solidFill>
              </a:rPr>
              <a:t>Длительный период ожидания сверки у ответственного за питание</a:t>
            </a:r>
            <a:endParaRPr lang="ru-RU" sz="1100" dirty="0"/>
          </a:p>
        </p:txBody>
      </p:sp>
      <p:sp>
        <p:nvSpPr>
          <p:cNvPr id="104" name="Пятно 1 103"/>
          <p:cNvSpPr/>
          <p:nvPr/>
        </p:nvSpPr>
        <p:spPr>
          <a:xfrm>
            <a:off x="4429125" y="1714500"/>
            <a:ext cx="428625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428625" y="235743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214688" y="2357438"/>
            <a:ext cx="235743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429375" y="2357438"/>
            <a:ext cx="1928813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428750" y="4000500"/>
            <a:ext cx="21431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но 1 49"/>
          <p:cNvSpPr/>
          <p:nvPr/>
        </p:nvSpPr>
        <p:spPr>
          <a:xfrm>
            <a:off x="4929188" y="1643063"/>
            <a:ext cx="500062" cy="4286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500313" y="2500313"/>
            <a:ext cx="523875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143116"/>
            <a:ext cx="285752" cy="12144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55" name="Пятно 1 54"/>
          <p:cNvSpPr/>
          <p:nvPr/>
        </p:nvSpPr>
        <p:spPr>
          <a:xfrm>
            <a:off x="3357563" y="1714500"/>
            <a:ext cx="500062" cy="3571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Пятно 1 55"/>
          <p:cNvSpPr/>
          <p:nvPr/>
        </p:nvSpPr>
        <p:spPr>
          <a:xfrm>
            <a:off x="3857625" y="1714500"/>
            <a:ext cx="500063" cy="3571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8" name="Пятно 1 57"/>
          <p:cNvSpPr/>
          <p:nvPr/>
        </p:nvSpPr>
        <p:spPr>
          <a:xfrm>
            <a:off x="8143875" y="1785938"/>
            <a:ext cx="571500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500063" y="1571625"/>
            <a:ext cx="500062" cy="506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86313" y="3714750"/>
            <a:ext cx="1928812" cy="1214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Ст. воспитатель</a:t>
            </a:r>
            <a:endParaRPr lang="ru-RU" sz="1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Отправка информации в соответствии в вопросом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(2- 9мин.)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858016" y="3643314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83" name="Стрелка вправо 82"/>
          <p:cNvSpPr/>
          <p:nvPr/>
        </p:nvSpPr>
        <p:spPr>
          <a:xfrm>
            <a:off x="3714750" y="4143375"/>
            <a:ext cx="714375" cy="357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286250" y="3500438"/>
            <a:ext cx="5715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4786313" y="4000500"/>
            <a:ext cx="185737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857750" y="4643438"/>
            <a:ext cx="185737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ятно 1 113"/>
          <p:cNvSpPr/>
          <p:nvPr/>
        </p:nvSpPr>
        <p:spPr>
          <a:xfrm>
            <a:off x="214313" y="5000625"/>
            <a:ext cx="428625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9" name="Пятно 1 118"/>
          <p:cNvSpPr/>
          <p:nvPr/>
        </p:nvSpPr>
        <p:spPr>
          <a:xfrm>
            <a:off x="214313" y="5286375"/>
            <a:ext cx="428625" cy="35718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0" name="Пятно 1 119"/>
          <p:cNvSpPr/>
          <p:nvPr/>
        </p:nvSpPr>
        <p:spPr>
          <a:xfrm>
            <a:off x="214313" y="5572125"/>
            <a:ext cx="357187" cy="28575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21" name="Пятно 1 120"/>
          <p:cNvSpPr/>
          <p:nvPr/>
        </p:nvSpPr>
        <p:spPr>
          <a:xfrm>
            <a:off x="214313" y="5786438"/>
            <a:ext cx="428625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3" name="Пятно 1 122"/>
          <p:cNvSpPr/>
          <p:nvPr/>
        </p:nvSpPr>
        <p:spPr>
          <a:xfrm>
            <a:off x="214313" y="6072188"/>
            <a:ext cx="428625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4" name="Пятно 1 123"/>
          <p:cNvSpPr/>
          <p:nvPr/>
        </p:nvSpPr>
        <p:spPr>
          <a:xfrm>
            <a:off x="214313" y="6357938"/>
            <a:ext cx="428625" cy="357187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921375" y="3552825"/>
            <a:ext cx="28892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latin typeface="Calibri"/>
                <a:cs typeface="+mn-cs"/>
              </a:rPr>
              <a:t>Ш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708650" y="3532188"/>
            <a:ext cx="288925" cy="231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prstClr val="white"/>
                </a:solidFill>
                <a:latin typeface="Calibri"/>
                <a:cs typeface="+mn-cs"/>
              </a:rPr>
              <a:t>Ш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1071547"/>
            <a:ext cx="8686800" cy="642941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4DE9D481-3438-4489-ACA7-8DF421B648F2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92162" y="2297104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364163" y="5157788"/>
            <a:ext cx="3094037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Проблемы, решение которых требуется на локальном уровне </a:t>
            </a:r>
          </a:p>
        </p:txBody>
      </p:sp>
      <p:sp>
        <p:nvSpPr>
          <p:cNvPr id="101" name="Пятно 1 60"/>
          <p:cNvSpPr/>
          <p:nvPr/>
        </p:nvSpPr>
        <p:spPr>
          <a:xfrm>
            <a:off x="1619250" y="5949950"/>
            <a:ext cx="430213" cy="3619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4" name="Пятно 1 60"/>
          <p:cNvSpPr/>
          <p:nvPr/>
        </p:nvSpPr>
        <p:spPr>
          <a:xfrm>
            <a:off x="2339975" y="5949950"/>
            <a:ext cx="430213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96" name="Пятно 1 60"/>
          <p:cNvSpPr/>
          <p:nvPr/>
        </p:nvSpPr>
        <p:spPr>
          <a:xfrm>
            <a:off x="3059113" y="5949950"/>
            <a:ext cx="43180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" name="Пятно 1 60"/>
          <p:cNvSpPr/>
          <p:nvPr/>
        </p:nvSpPr>
        <p:spPr>
          <a:xfrm>
            <a:off x="3635375" y="5949950"/>
            <a:ext cx="50165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3" name="Пятно 1 60"/>
          <p:cNvSpPr/>
          <p:nvPr/>
        </p:nvSpPr>
        <p:spPr>
          <a:xfrm>
            <a:off x="4284663" y="5949950"/>
            <a:ext cx="50165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5" name="Пятно 1 60"/>
          <p:cNvSpPr/>
          <p:nvPr/>
        </p:nvSpPr>
        <p:spPr>
          <a:xfrm>
            <a:off x="4932363" y="5949950"/>
            <a:ext cx="501650" cy="36036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16397" name="Прямоугольник 12"/>
          <p:cNvSpPr>
            <a:spLocks noChangeArrowheads="1"/>
          </p:cNvSpPr>
          <p:nvPr/>
        </p:nvSpPr>
        <p:spPr bwMode="auto">
          <a:xfrm>
            <a:off x="5072063" y="1714489"/>
            <a:ext cx="37862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800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</a:rPr>
              <a:t>1.        Отсутствие </a:t>
            </a:r>
            <a:r>
              <a:rPr lang="ru-RU" sz="1200" dirty="0" smtClean="0">
                <a:solidFill>
                  <a:srgbClr val="000000"/>
                </a:solidFill>
              </a:rPr>
              <a:t>электронной формы </a:t>
            </a:r>
            <a:r>
              <a:rPr lang="ru-RU" sz="1200" dirty="0">
                <a:solidFill>
                  <a:srgbClr val="000000"/>
                </a:solidFill>
              </a:rPr>
              <a:t>по сбору информации о посещаемости и заболеваемости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</a:rPr>
              <a:t>2.        Длительный период ожидания в данных группах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/>
              <a:t>3.        Невнимательность педагогов при заполнении ежедневного табеля</a:t>
            </a:r>
            <a:endParaRPr lang="ru-RU" sz="1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</a:rPr>
              <a:t>4.        Длительность процесса уточнения данных за счет непунктуальности родителей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/>
              <a:t>5.          Ручной подсчет данных</a:t>
            </a:r>
          </a:p>
          <a:p>
            <a:pPr marL="342900" indent="-342900">
              <a:lnSpc>
                <a:spcPct val="150000"/>
              </a:lnSpc>
            </a:pPr>
            <a:r>
              <a:rPr lang="ru-RU" sz="1200" dirty="0">
                <a:solidFill>
                  <a:srgbClr val="000000"/>
                </a:solidFill>
              </a:rPr>
              <a:t>6.         Длительный период ожидания сверки у ответственного за питание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Анализ проблем процесса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ОПТИМИЗАЦИЯ ПРОЦЕССА ПОДГОТОВКИ расширенной коллегии департамента здравоохранения и социальной защиты населения области»</a:t>
            </a: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22671" y="1872151"/>
            <a:ext cx="3657600" cy="61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Отсутствие электронной формы по сбору информации о посещаемости и заболеваемости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643306" y="1857364"/>
            <a:ext cx="311195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Разработка электронной формы  по сбору информации о посещаемости и заболеваемости.</a:t>
            </a:r>
          </a:p>
          <a:p>
            <a:pPr lvl="0" algn="just">
              <a:defRPr/>
            </a:pP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918896" y="2022539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4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50564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26696" y="207183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723357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Длительный период ожидания данных в группах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810446" y="2725887"/>
            <a:ext cx="2944813" cy="2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Составление графика сверки</a:t>
            </a:r>
            <a:endParaRPr lang="ru-RU" altLang="ru-RU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7918896" y="2778274"/>
            <a:ext cx="660660" cy="2667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50564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6826696" y="28274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480594"/>
            <a:ext cx="347821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Невнимательность педагогов при заполнении ежедневного табеля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2" name="TextBox 41"/>
          <p:cNvSpPr txBox="1">
            <a:spLocks noChangeArrowheads="1"/>
          </p:cNvSpPr>
          <p:nvPr/>
        </p:nvSpPr>
        <p:spPr bwMode="auto">
          <a:xfrm>
            <a:off x="7941120" y="3586138"/>
            <a:ext cx="638435" cy="24224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13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52787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6848921" y="3584724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214818"/>
            <a:ext cx="328136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Длительность процесса уточнения данных за счет непунктуальности   родителей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7941120" y="4302274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12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52787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6848921" y="4338787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7941120" y="5066580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10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52787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6848921" y="510309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1520" y="4980136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</a:rPr>
              <a:t>Ручной подсчет данных</a:t>
            </a: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3832671" y="5795168"/>
            <a:ext cx="2944813" cy="5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</a:rPr>
              <a:t>Автоматический подсчет данных с помощью формул электронных таблиц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7941120" y="5858668"/>
            <a:ext cx="638435" cy="2413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200" b="1" dirty="0" smtClean="0">
                <a:solidFill>
                  <a:schemeClr val="tx2"/>
                </a:solidFill>
              </a:rPr>
              <a:t>16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0621" y="5733256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6" name="Стрелка: вправо 3"/>
          <p:cNvSpPr/>
          <p:nvPr/>
        </p:nvSpPr>
        <p:spPr>
          <a:xfrm>
            <a:off x="3527871" y="589518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: вправо 3"/>
          <p:cNvSpPr/>
          <p:nvPr/>
        </p:nvSpPr>
        <p:spPr>
          <a:xfrm>
            <a:off x="6848921" y="5895181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86182" y="3429000"/>
            <a:ext cx="3000396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Составление списка детей в ежедневном табеле посещаемости аналогично списку в подготовленном бланке табеля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86182" y="4357694"/>
            <a:ext cx="3000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форму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000636"/>
            <a:ext cx="3000396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Перевод данных в электронную  форму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85720" y="5786454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Длительный период ожидания сверки у ответственного за 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000750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28625" y="3500438"/>
            <a:ext cx="71437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</a:rPr>
              <a:t>ШАГ 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5"/>
          </a:xfrm>
        </p:spPr>
        <p:txBody>
          <a:bodyPr>
            <a:normAutofit/>
          </a:bodyPr>
          <a:lstStyle/>
          <a:p>
            <a:pPr eaLnBrk="1" hangingPunct="1">
              <a:tabLst>
                <a:tab pos="630238" algn="l"/>
              </a:tabLst>
            </a:pPr>
            <a: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20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altLang="ru-RU" sz="3200" b="1" u="sng" dirty="0" smtClean="0">
                <a:solidFill>
                  <a:srgbClr val="0070C0"/>
                </a:solidFill>
                <a:latin typeface="Franklin Gothic Medium" pitchFamily="34" charset="0"/>
              </a:rPr>
              <a:t>«</a:t>
            </a:r>
            <a:r>
              <a:rPr lang="ru-RU" sz="2000" b="1" u="sng" dirty="0" smtClean="0">
                <a:solidFill>
                  <a:srgbClr val="0070C0"/>
                </a:solidFill>
              </a:rPr>
              <a:t>Оптимизация процесса «Подготовка информации</a:t>
            </a:r>
            <a:br>
              <a:rPr lang="ru-RU" sz="2000" b="1" u="sng" dirty="0" smtClean="0">
                <a:solidFill>
                  <a:srgbClr val="0070C0"/>
                </a:solidFill>
              </a:rPr>
            </a:br>
            <a:r>
              <a:rPr lang="ru-RU" sz="2000" b="1" u="sng" dirty="0" smtClean="0">
                <a:solidFill>
                  <a:srgbClr val="0070C0"/>
                </a:solidFill>
              </a:rPr>
              <a:t> о посещаемости и заболеваемости»»</a:t>
            </a:r>
            <a:endParaRPr lang="ru-RU" sz="2000" b="1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0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71678"/>
            <a:ext cx="2286016" cy="1285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Воспитатель </a:t>
            </a:r>
            <a:endParaRPr lang="ru-RU" sz="1000" strike="sngStrike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/>
              <a:t>Внесение данных в электронную форму документа по сбору информации воспитателями групп №1, №2, №3, №4 по графику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(4-9 мин.)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357563" y="3071813"/>
            <a:ext cx="235743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право 22"/>
          <p:cNvSpPr/>
          <p:nvPr/>
        </p:nvSpPr>
        <p:spPr>
          <a:xfrm>
            <a:off x="5643563" y="2571750"/>
            <a:ext cx="500062" cy="2143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43625" y="2143125"/>
            <a:ext cx="2000250" cy="1214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Ответственный по питанию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Сверка информации с ответственным по питанию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(1-2 мин.)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143625" y="3000375"/>
            <a:ext cx="20002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8215313" y="2643188"/>
            <a:ext cx="642937" cy="285750"/>
          </a:xfrm>
          <a:prstGeom prst="rightArrow">
            <a:avLst>
              <a:gd name="adj1" fmla="val 5744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00125" y="3786188"/>
            <a:ext cx="2714625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Ст. воспитатель</a:t>
            </a:r>
            <a:endParaRPr lang="ru-RU" sz="1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Формирование сводной таблицы 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 (2-3 мин.)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214313" y="4286250"/>
            <a:ext cx="642937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071563" y="4643438"/>
            <a:ext cx="264318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86644" y="3714750"/>
            <a:ext cx="16430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ВПП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 (время протекания процесса) 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Arial" charset="0"/>
              </a:rPr>
              <a:t>9-19 мин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Arial" charset="0"/>
              </a:rPr>
              <a:t>.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Экономия: </a:t>
            </a:r>
          </a:p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19 мин.-65 мин.</a:t>
            </a:r>
            <a:endParaRPr lang="ru-RU" sz="1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25"/>
            <a:ext cx="347662" cy="285750"/>
          </a:xfrm>
        </p:spPr>
        <p:txBody>
          <a:bodyPr/>
          <a:lstStyle/>
          <a:p>
            <a:pPr algn="ctr">
              <a:defRPr/>
            </a:pPr>
            <a:fld id="{EF67B3D6-1568-4C3C-AAF9-33BB97FEF906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3357563" y="2357438"/>
            <a:ext cx="2286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143625" y="2357438"/>
            <a:ext cx="20002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071563" y="4071938"/>
            <a:ext cx="264318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42844" y="2214554"/>
            <a:ext cx="28575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500563" y="3714750"/>
            <a:ext cx="2286000" cy="1214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Ст. воспитатель</a:t>
            </a:r>
            <a:endParaRPr lang="ru-RU" sz="10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cs typeface="Times New Roman" panose="02020603050405020304" pitchFamily="18" charset="0"/>
              </a:rPr>
              <a:t>Отправка информации в соответствии с запросом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(1-2 мин.)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858016" y="3643314"/>
            <a:ext cx="357190" cy="1357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83" name="Стрелка вправо 82"/>
          <p:cNvSpPr/>
          <p:nvPr/>
        </p:nvSpPr>
        <p:spPr>
          <a:xfrm>
            <a:off x="3857625" y="4214813"/>
            <a:ext cx="571500" cy="357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357688" y="3500438"/>
            <a:ext cx="5715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</a:rPr>
              <a:t>ШАГ  5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4572000" y="4000500"/>
            <a:ext cx="207168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4572000" y="4572000"/>
            <a:ext cx="2214563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28596" y="2071678"/>
            <a:ext cx="2071702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000" dirty="0"/>
              <a:t>Руководитель </a:t>
            </a:r>
            <a:endParaRPr lang="ru-RU" sz="1000" strike="sngStrike" dirty="0"/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/>
              <a:t>Распоряжение ст. воспитателю</a:t>
            </a:r>
          </a:p>
          <a:p>
            <a:pPr algn="ctr">
              <a:defRPr/>
            </a:pPr>
            <a:r>
              <a:rPr lang="ru-RU" sz="1000" dirty="0"/>
              <a:t> о сборе информации о посещаемости и заболеваемости в  ДОО</a:t>
            </a:r>
          </a:p>
          <a:p>
            <a:pPr algn="ctr">
              <a:defRPr/>
            </a:pPr>
            <a:endParaRPr lang="ru-RU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</a:rPr>
              <a:t>(1-3 мин.)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071813" y="1785938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625" y="2357438"/>
            <a:ext cx="20716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28625" y="3071813"/>
            <a:ext cx="20716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2643174" y="2643182"/>
            <a:ext cx="642937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14744" y="6000768"/>
            <a:ext cx="171451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8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Изменилось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366814" y="6010292"/>
            <a:ext cx="192882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изменилось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79512" y="1142982"/>
          <a:ext cx="8607330" cy="531383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5290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Отсутствие электронной формы по сбору информации о посещаемости и заболеваемости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Разработана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электронная форма  по сбору информации о посещаемости и заболеваемости.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Длительность процесса уточнения данных о посещаемости и заболеваемости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Составлен график сверки информации о посещаемости и заболеваемости.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7" name="Picture 3" descr="F:\бережливый дс\бережливый проект с изменениями\IMG_6921-23-10-19-10-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910943"/>
            <a:ext cx="2500330" cy="187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F:\бережливый дс\бережливый проект с изменениями\IMG_6927-23-10-19-10-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3" y="4357694"/>
            <a:ext cx="2524143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F:\бережливый дс\бережливый проект с изменениями\IMG_6945-23-10-19-10-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1698" y="1785926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F:\бережливый дс\бережливый проект с изменениями\IMG_6947-23-10-19-10-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4071" y="4214817"/>
            <a:ext cx="2667019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45943"/>
              </p:ext>
            </p:extLst>
          </p:nvPr>
        </p:nvGraphicFramePr>
        <p:xfrm>
          <a:off x="142844" y="214288"/>
          <a:ext cx="8643998" cy="654619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54538"/>
                <a:gridCol w="2654466"/>
                <a:gridCol w="1650074"/>
                <a:gridCol w="3084920"/>
              </a:tblGrid>
              <a:tr h="375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2252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Ручной подсчет данных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Автоматический подсчет данных с помощью формул электронных таблиц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Длительный период ожидания сверки у ответственного за питание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Создана</a:t>
                      </a:r>
                      <a:r>
                        <a:rPr lang="ru-RU" sz="1100" b="1" baseline="0" dirty="0" smtClean="0">
                          <a:effectLst/>
                        </a:rPr>
                        <a:t> локальная сеть в ДОО, к которой имеют доступ воспитатели </a:t>
                      </a:r>
                      <a:r>
                        <a:rPr lang="ru-RU" sz="1100" b="1" baseline="0" smtClean="0">
                          <a:effectLst/>
                        </a:rPr>
                        <a:t>всех возрастных групп, </a:t>
                      </a:r>
                      <a:r>
                        <a:rPr lang="ru-RU" sz="1100" b="1" baseline="0" dirty="0" smtClean="0">
                          <a:effectLst/>
                        </a:rPr>
                        <a:t>ответственный по питанию, старший воспитатель, заведующий.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</a:t>
                      </a: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28-84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3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процесса – </a:t>
                      </a:r>
                      <a:endParaRPr lang="ru-RU" sz="1300" b="1" u="none" strike="noStrike" kern="1200" spc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300" b="1" u="none" strike="noStrike" kern="1200" spc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9-19 </a:t>
                      </a:r>
                      <a:r>
                        <a:rPr lang="ru-RU" sz="1300" b="1" u="none" strike="noStrike" kern="1200" spc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b="1" u="none" strike="noStrike" kern="1200" spc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7597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>
                          <a:effectLst/>
                        </a:rPr>
                        <a:t>Оптимизация </a:t>
                      </a:r>
                      <a:r>
                        <a:rPr lang="ru-RU" sz="1100" dirty="0" smtClean="0">
                          <a:effectLst/>
                        </a:rPr>
                        <a:t>процесса п</a:t>
                      </a:r>
                      <a:r>
                        <a:rPr lang="ru-RU" sz="1100" b="1" dirty="0" smtClean="0"/>
                        <a:t>одготовки информации о посещаемости и заболеваемости </a:t>
                      </a:r>
                      <a:endParaRPr lang="ru-RU" sz="11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b="1" dirty="0" smtClean="0">
                          <a:effectLst/>
                        </a:rPr>
                        <a:t>МБДОУ</a:t>
                      </a:r>
                      <a:r>
                        <a:rPr lang="ru-RU" sz="1100" b="1" baseline="0" dirty="0" smtClean="0">
                          <a:effectLst/>
                        </a:rPr>
                        <a:t> «Детский сад «Сретенский» г. Строитель»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с 84 </a:t>
                      </a:r>
                      <a:r>
                        <a:rPr lang="ru-RU" sz="1100" dirty="0">
                          <a:effectLst/>
                        </a:rPr>
                        <a:t>мин. до </a:t>
                      </a:r>
                      <a:r>
                        <a:rPr lang="ru-RU" sz="1100" dirty="0" smtClean="0">
                          <a:effectLst/>
                        </a:rPr>
                        <a:t>19 мин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9" name="Picture 5" descr="F:\бережливый дс\бережливый проект с изменениями\IMG_6935-23-10-19-10-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071809"/>
            <a:ext cx="2524144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F:\бережливый дс\бережливый проект с изменениями\IMG_69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785794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F:\бережливый дс\бережливый проект с изменениями\IMG_6957.jpg"/>
          <p:cNvPicPr>
            <a:picLocks noChangeAspect="1" noChangeArrowheads="1"/>
          </p:cNvPicPr>
          <p:nvPr/>
        </p:nvPicPr>
        <p:blipFill>
          <a:blip r:embed="rId8" cstate="print"/>
          <a:srcRect t="9934" r="-586"/>
          <a:stretch>
            <a:fillRect/>
          </a:stretch>
        </p:blipFill>
        <p:spPr bwMode="auto">
          <a:xfrm>
            <a:off x="5643570" y="2857496"/>
            <a:ext cx="202116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5" name="Picture 11" descr="C:\Users\User\Pictures\2019-10-23\001.jpg"/>
          <p:cNvPicPr>
            <a:picLocks noChangeAspect="1" noChangeArrowheads="1"/>
          </p:cNvPicPr>
          <p:nvPr/>
        </p:nvPicPr>
        <p:blipFill>
          <a:blip r:embed="rId9" cstate="print"/>
          <a:srcRect l="5763" t="4545" r="2026" b="27273"/>
          <a:stretch>
            <a:fillRect/>
          </a:stretch>
        </p:blipFill>
        <p:spPr bwMode="auto">
          <a:xfrm>
            <a:off x="5715008" y="642918"/>
            <a:ext cx="1219209" cy="1428760"/>
          </a:xfrm>
          <a:prstGeom prst="rect">
            <a:avLst/>
          </a:prstGeom>
          <a:noFill/>
        </p:spPr>
      </p:pic>
      <p:pic>
        <p:nvPicPr>
          <p:cNvPr id="26633" name="Picture 9" descr="F:\бережливый дс\бережливый проект с изменениями\IMG_6941-23-10-19-10-32.JPG"/>
          <p:cNvPicPr>
            <a:picLocks noChangeAspect="1" noChangeArrowheads="1"/>
          </p:cNvPicPr>
          <p:nvPr/>
        </p:nvPicPr>
        <p:blipFill>
          <a:blip r:embed="rId10" cstate="print"/>
          <a:srcRect l="7143" r="7143" b="562"/>
          <a:stretch>
            <a:fillRect/>
          </a:stretch>
        </p:blipFill>
        <p:spPr bwMode="auto">
          <a:xfrm>
            <a:off x="6775911" y="1071546"/>
            <a:ext cx="20526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F:\бережливый дс\бережливый проект с изменениями\IMG_6969.jpg"/>
          <p:cNvPicPr>
            <a:picLocks noChangeAspect="1" noChangeArrowheads="1"/>
          </p:cNvPicPr>
          <p:nvPr/>
        </p:nvPicPr>
        <p:blipFill>
          <a:blip r:embed="rId11" cstate="print"/>
          <a:srcRect l="8637" t="5758" r="4998" b="2119"/>
          <a:stretch>
            <a:fillRect/>
          </a:stretch>
        </p:blipFill>
        <p:spPr bwMode="auto">
          <a:xfrm>
            <a:off x="6929454" y="3757615"/>
            <a:ext cx="1857388" cy="148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783</Words>
  <Application>Microsoft Office PowerPoint</Application>
  <PresentationFormat>Экран (4:3)</PresentationFormat>
  <Paragraphs>229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think-cell Slide</vt:lpstr>
      <vt:lpstr>Паспорт проекта «Оптимизация процесса «Подготовка информации о посещаемости и заболеваемости»»</vt:lpstr>
      <vt:lpstr>Команда проекта </vt:lpstr>
      <vt:lpstr>Карта текущего состояния процесса «Оптимизация процесса «Подготовка информации  о посещаемости и заболеваемости»»</vt:lpstr>
      <vt:lpstr>Пирамида проблем</vt:lpstr>
      <vt:lpstr>Анализ проблем процесса  «ОПТИМИЗАЦИЯ ПРОЦЕССА ПОДГОТОВКИ расширенной коллегии департамента здравоохранения и социальной защиты населения области»</vt:lpstr>
      <vt:lpstr>Карта целевого состояния процесса «Оптимизация процесса «Подготовка информации  о посещаемости и заболеваемости»»</vt:lpstr>
      <vt:lpstr>Достигнутые результаты (было и стало)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Дасюша</cp:lastModifiedBy>
  <cp:revision>157</cp:revision>
  <cp:lastPrinted>2019-03-06T11:32:59Z</cp:lastPrinted>
  <dcterms:created xsi:type="dcterms:W3CDTF">2018-08-20T14:01:12Z</dcterms:created>
  <dcterms:modified xsi:type="dcterms:W3CDTF">2019-11-11T12:08:04Z</dcterms:modified>
</cp:coreProperties>
</file>